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4" r:id="rId3"/>
    <p:sldId id="342" r:id="rId4"/>
    <p:sldId id="275" r:id="rId5"/>
    <p:sldId id="276" r:id="rId6"/>
    <p:sldId id="277" r:id="rId7"/>
    <p:sldId id="278" r:id="rId8"/>
    <p:sldId id="280" r:id="rId9"/>
    <p:sldId id="279" r:id="rId10"/>
    <p:sldId id="281" r:id="rId11"/>
    <p:sldId id="266" r:id="rId12"/>
    <p:sldId id="282" r:id="rId13"/>
    <p:sldId id="283" r:id="rId14"/>
    <p:sldId id="354" r:id="rId15"/>
    <p:sldId id="259" r:id="rId16"/>
    <p:sldId id="257" r:id="rId17"/>
    <p:sldId id="258" r:id="rId18"/>
    <p:sldId id="263" r:id="rId19"/>
    <p:sldId id="261" r:id="rId20"/>
    <p:sldId id="285" r:id="rId21"/>
    <p:sldId id="284" r:id="rId22"/>
    <p:sldId id="262" r:id="rId23"/>
    <p:sldId id="265" r:id="rId24"/>
    <p:sldId id="272" r:id="rId25"/>
    <p:sldId id="268" r:id="rId26"/>
    <p:sldId id="269" r:id="rId27"/>
    <p:sldId id="270" r:id="rId28"/>
    <p:sldId id="271" r:id="rId29"/>
    <p:sldId id="273" r:id="rId30"/>
    <p:sldId id="352" r:id="rId31"/>
    <p:sldId id="287" r:id="rId32"/>
    <p:sldId id="288" r:id="rId33"/>
    <p:sldId id="289" r:id="rId34"/>
    <p:sldId id="290" r:id="rId35"/>
    <p:sldId id="343" r:id="rId36"/>
    <p:sldId id="344" r:id="rId37"/>
    <p:sldId id="345" r:id="rId38"/>
    <p:sldId id="292" r:id="rId39"/>
    <p:sldId id="293" r:id="rId40"/>
    <p:sldId id="349" r:id="rId41"/>
    <p:sldId id="294" r:id="rId42"/>
    <p:sldId id="347" r:id="rId43"/>
    <p:sldId id="351" r:id="rId44"/>
    <p:sldId id="296" r:id="rId45"/>
    <p:sldId id="297" r:id="rId46"/>
    <p:sldId id="335" r:id="rId47"/>
    <p:sldId id="298" r:id="rId48"/>
    <p:sldId id="299" r:id="rId49"/>
    <p:sldId id="300" r:id="rId50"/>
    <p:sldId id="302" r:id="rId51"/>
    <p:sldId id="303" r:id="rId52"/>
    <p:sldId id="306" r:id="rId53"/>
    <p:sldId id="337" r:id="rId54"/>
    <p:sldId id="336" r:id="rId55"/>
    <p:sldId id="308" r:id="rId56"/>
    <p:sldId id="309" r:id="rId57"/>
    <p:sldId id="310" r:id="rId58"/>
    <p:sldId id="311" r:id="rId59"/>
    <p:sldId id="312" r:id="rId60"/>
    <p:sldId id="313" r:id="rId61"/>
    <p:sldId id="314" r:id="rId62"/>
    <p:sldId id="315" r:id="rId63"/>
    <p:sldId id="316" r:id="rId64"/>
    <p:sldId id="317" r:id="rId65"/>
    <p:sldId id="318" r:id="rId66"/>
    <p:sldId id="320" r:id="rId67"/>
    <p:sldId id="319" r:id="rId68"/>
    <p:sldId id="321" r:id="rId69"/>
    <p:sldId id="353" r:id="rId70"/>
    <p:sldId id="322" r:id="rId71"/>
    <p:sldId id="323" r:id="rId72"/>
    <p:sldId id="324" r:id="rId73"/>
    <p:sldId id="325" r:id="rId74"/>
    <p:sldId id="326" r:id="rId75"/>
    <p:sldId id="327" r:id="rId76"/>
    <p:sldId id="328" r:id="rId77"/>
    <p:sldId id="329" r:id="rId78"/>
    <p:sldId id="331" r:id="rId79"/>
    <p:sldId id="330" r:id="rId80"/>
    <p:sldId id="341" r:id="rId81"/>
    <p:sldId id="338" r:id="rId82"/>
    <p:sldId id="33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7" autoAdjust="0"/>
    <p:restoredTop sz="94660"/>
  </p:normalViewPr>
  <p:slideViewPr>
    <p:cSldViewPr snapToGrid="0">
      <p:cViewPr>
        <p:scale>
          <a:sx n="100" d="100"/>
          <a:sy n="100" d="100"/>
        </p:scale>
        <p:origin x="-20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72BAA-C5F5-4C46-8A33-1D7A196A4733}"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en-US"/>
        </a:p>
      </dgm:t>
    </dgm:pt>
    <dgm:pt modelId="{53D37278-9AED-4BB8-8F0F-029CBD5AB8F4}">
      <dgm:prSet phldrT="[Text]"/>
      <dgm:spPr/>
      <dgm:t>
        <a:bodyPr/>
        <a:lstStyle/>
        <a:p>
          <a:endParaRPr lang="en-US" dirty="0"/>
        </a:p>
      </dgm:t>
    </dgm:pt>
    <dgm:pt modelId="{6A86F1B8-BD20-49AA-ADA6-82E64AAD87BE}" type="parTrans" cxnId="{38911954-4804-4857-B818-2E80B056DF7A}">
      <dgm:prSet/>
      <dgm:spPr/>
      <dgm:t>
        <a:bodyPr/>
        <a:lstStyle/>
        <a:p>
          <a:endParaRPr lang="en-US"/>
        </a:p>
      </dgm:t>
    </dgm:pt>
    <dgm:pt modelId="{3F6427D3-D404-4138-A76B-E8319AF95E67}" type="sibTrans" cxnId="{38911954-4804-4857-B818-2E80B056DF7A}">
      <dgm:prSet/>
      <dgm:spPr/>
      <dgm:t>
        <a:bodyPr/>
        <a:lstStyle/>
        <a:p>
          <a:endParaRPr lang="en-US"/>
        </a:p>
      </dgm:t>
    </dgm:pt>
    <dgm:pt modelId="{B3F913D8-3B25-4B64-90EB-307016AFD3BB}">
      <dgm:prSet phldrT="[Text]"/>
      <dgm:spPr/>
      <dgm:t>
        <a:bodyPr/>
        <a:lstStyle/>
        <a:p>
          <a:endParaRPr lang="en-US" dirty="0"/>
        </a:p>
      </dgm:t>
    </dgm:pt>
    <dgm:pt modelId="{4E386609-E160-4B97-86E0-3464A69A693C}" type="parTrans" cxnId="{C201EA36-8E4E-48B5-9A04-2DE93C5C8EBF}">
      <dgm:prSet/>
      <dgm:spPr/>
      <dgm:t>
        <a:bodyPr/>
        <a:lstStyle/>
        <a:p>
          <a:endParaRPr lang="en-US"/>
        </a:p>
      </dgm:t>
    </dgm:pt>
    <dgm:pt modelId="{9CD25582-B876-46C3-8483-5862F23989FB}" type="sibTrans" cxnId="{C201EA36-8E4E-48B5-9A04-2DE93C5C8EBF}">
      <dgm:prSet/>
      <dgm:spPr/>
      <dgm:t>
        <a:bodyPr/>
        <a:lstStyle/>
        <a:p>
          <a:endParaRPr lang="en-US"/>
        </a:p>
      </dgm:t>
    </dgm:pt>
    <dgm:pt modelId="{BC110699-0F97-48C0-9538-176B184DD5DF}">
      <dgm:prSet phldrT="[Text]"/>
      <dgm:spPr/>
      <dgm:t>
        <a:bodyPr/>
        <a:lstStyle/>
        <a:p>
          <a:endParaRPr lang="en-US" dirty="0"/>
        </a:p>
      </dgm:t>
    </dgm:pt>
    <dgm:pt modelId="{E42063D3-D443-43A4-A8E2-CA7C135236A6}" type="parTrans" cxnId="{D1B01572-45DC-43B6-AEC1-10A29E6294A7}">
      <dgm:prSet/>
      <dgm:spPr/>
      <dgm:t>
        <a:bodyPr/>
        <a:lstStyle/>
        <a:p>
          <a:endParaRPr lang="en-US"/>
        </a:p>
      </dgm:t>
    </dgm:pt>
    <dgm:pt modelId="{8F35197E-CF68-4845-B06A-4A0CCE1C9FC2}" type="sibTrans" cxnId="{D1B01572-45DC-43B6-AEC1-10A29E6294A7}">
      <dgm:prSet/>
      <dgm:spPr/>
      <dgm:t>
        <a:bodyPr/>
        <a:lstStyle/>
        <a:p>
          <a:endParaRPr lang="en-US"/>
        </a:p>
      </dgm:t>
    </dgm:pt>
    <dgm:pt modelId="{21CCCECC-7248-4957-993E-FAF63DB8AB37}">
      <dgm:prSet custT="1"/>
      <dgm:spPr/>
      <dgm:t>
        <a:bodyPr/>
        <a:lstStyle/>
        <a:p>
          <a:r>
            <a:rPr lang="fa-IR" sz="4400" b="0" dirty="0" smtClean="0">
              <a:effectLst>
                <a:outerShdw blurRad="38100" dist="38100" dir="2700000" algn="tl">
                  <a:srgbClr val="000000">
                    <a:alpha val="43137"/>
                  </a:srgbClr>
                </a:outerShdw>
              </a:effectLst>
              <a:cs typeface="B Arabic Style" pitchFamily="2" charset="-78"/>
            </a:rPr>
            <a:t>جبهه رهروان اهل بیت علیهم السلام</a:t>
          </a:r>
          <a:endParaRPr lang="en-US" sz="4400" b="0" dirty="0">
            <a:effectLst>
              <a:outerShdw blurRad="38100" dist="38100" dir="2700000" algn="tl">
                <a:srgbClr val="000000">
                  <a:alpha val="43137"/>
                </a:srgbClr>
              </a:outerShdw>
            </a:effectLst>
            <a:cs typeface="B Arabic Style" pitchFamily="2" charset="-78"/>
          </a:endParaRPr>
        </a:p>
      </dgm:t>
    </dgm:pt>
    <dgm:pt modelId="{D9E43459-AC60-4242-AEB5-E274FFC0D70E}" type="parTrans" cxnId="{41F9594D-CC3E-41E1-8CCF-0271207094AF}">
      <dgm:prSet/>
      <dgm:spPr/>
      <dgm:t>
        <a:bodyPr/>
        <a:lstStyle/>
        <a:p>
          <a:endParaRPr lang="en-US"/>
        </a:p>
      </dgm:t>
    </dgm:pt>
    <dgm:pt modelId="{F2022BD6-9EAD-47DA-A342-79DD26B349D9}" type="sibTrans" cxnId="{41F9594D-CC3E-41E1-8CCF-0271207094AF}">
      <dgm:prSet/>
      <dgm:spPr/>
      <dgm:t>
        <a:bodyPr/>
        <a:lstStyle/>
        <a:p>
          <a:endParaRPr lang="en-US"/>
        </a:p>
      </dgm:t>
    </dgm:pt>
    <dgm:pt modelId="{C95908EB-C3ED-4EAD-A4BF-D231C29B24E2}">
      <dgm:prSet custT="1"/>
      <dgm:spPr/>
      <dgm:t>
        <a:bodyPr/>
        <a:lstStyle/>
        <a:p>
          <a:r>
            <a:rPr lang="fa-IR" sz="4800" b="0" dirty="0" smtClean="0">
              <a:effectLst>
                <a:outerShdw blurRad="38100" dist="38100" dir="2700000" algn="tl">
                  <a:srgbClr val="000000">
                    <a:alpha val="43137"/>
                  </a:srgbClr>
                </a:outerShdw>
              </a:effectLst>
              <a:cs typeface="B Arabic Style" pitchFamily="2" charset="-78"/>
            </a:rPr>
            <a:t>جبهه معارضان اهل بیت علیهم السلام</a:t>
          </a:r>
          <a:endParaRPr lang="en-US" sz="4800" b="0" dirty="0">
            <a:effectLst>
              <a:outerShdw blurRad="38100" dist="38100" dir="2700000" algn="tl">
                <a:srgbClr val="000000">
                  <a:alpha val="43137"/>
                </a:srgbClr>
              </a:outerShdw>
            </a:effectLst>
            <a:cs typeface="B Arabic Style" pitchFamily="2" charset="-78"/>
          </a:endParaRPr>
        </a:p>
      </dgm:t>
    </dgm:pt>
    <dgm:pt modelId="{D4EC5342-A319-425D-913A-8FEFD4669F50}" type="parTrans" cxnId="{06239912-A291-4CD4-A443-A1216C52D819}">
      <dgm:prSet/>
      <dgm:spPr/>
      <dgm:t>
        <a:bodyPr/>
        <a:lstStyle/>
        <a:p>
          <a:endParaRPr lang="en-US"/>
        </a:p>
      </dgm:t>
    </dgm:pt>
    <dgm:pt modelId="{F4343CBE-9F0A-468E-BF67-19BAFAB2EC67}" type="sibTrans" cxnId="{06239912-A291-4CD4-A443-A1216C52D819}">
      <dgm:prSet/>
      <dgm:spPr/>
      <dgm:t>
        <a:bodyPr/>
        <a:lstStyle/>
        <a:p>
          <a:endParaRPr lang="en-US"/>
        </a:p>
      </dgm:t>
    </dgm:pt>
    <dgm:pt modelId="{199786BC-6529-4E38-9729-32185BCDBDDE}">
      <dgm:prSet/>
      <dgm:spPr/>
      <dgm:t>
        <a:bodyPr/>
        <a:lstStyle/>
        <a:p>
          <a:endParaRPr lang="en-US" sz="2400" dirty="0"/>
        </a:p>
      </dgm:t>
    </dgm:pt>
    <dgm:pt modelId="{D4CDEAA4-66A4-4C6F-B2B1-B3DA5E26884F}" type="parTrans" cxnId="{471805DA-EF34-4FAE-BC7E-9B0036838CD5}">
      <dgm:prSet/>
      <dgm:spPr/>
      <dgm:t>
        <a:bodyPr/>
        <a:lstStyle/>
        <a:p>
          <a:endParaRPr lang="en-US"/>
        </a:p>
      </dgm:t>
    </dgm:pt>
    <dgm:pt modelId="{26D6654D-E19C-442F-98C6-936DD6CC04FF}" type="sibTrans" cxnId="{471805DA-EF34-4FAE-BC7E-9B0036838CD5}">
      <dgm:prSet/>
      <dgm:spPr/>
      <dgm:t>
        <a:bodyPr/>
        <a:lstStyle/>
        <a:p>
          <a:endParaRPr lang="en-US"/>
        </a:p>
      </dgm:t>
    </dgm:pt>
    <dgm:pt modelId="{785DE232-AF99-424B-AC23-6A50C259ABBB}">
      <dgm:prSet custT="1"/>
      <dgm:spPr/>
      <dgm:t>
        <a:bodyPr/>
        <a:lstStyle/>
        <a:p>
          <a:r>
            <a:rPr lang="fa-IR" sz="4800" b="0" dirty="0" smtClean="0">
              <a:effectLst>
                <a:outerShdw blurRad="38100" dist="38100" dir="2700000" algn="tl">
                  <a:srgbClr val="000000">
                    <a:alpha val="43137"/>
                  </a:srgbClr>
                </a:outerShdw>
              </a:effectLst>
              <a:cs typeface="B Arabic Style" pitchFamily="2" charset="-78"/>
            </a:rPr>
            <a:t>جبهه اعتزال (میانه روی حق و باطل)</a:t>
          </a:r>
          <a:endParaRPr lang="en-US" sz="4800" b="0" dirty="0">
            <a:effectLst>
              <a:outerShdw blurRad="38100" dist="38100" dir="2700000" algn="tl">
                <a:srgbClr val="000000">
                  <a:alpha val="43137"/>
                </a:srgbClr>
              </a:outerShdw>
            </a:effectLst>
            <a:cs typeface="B Arabic Style" pitchFamily="2" charset="-78"/>
          </a:endParaRPr>
        </a:p>
      </dgm:t>
    </dgm:pt>
    <dgm:pt modelId="{3D403368-E38A-4459-B754-22D7B501BC73}" type="parTrans" cxnId="{70E44E27-99BA-4611-88A9-9D81E7E03D69}">
      <dgm:prSet/>
      <dgm:spPr/>
      <dgm:t>
        <a:bodyPr/>
        <a:lstStyle/>
        <a:p>
          <a:endParaRPr lang="en-US"/>
        </a:p>
      </dgm:t>
    </dgm:pt>
    <dgm:pt modelId="{1C1B3849-14FB-45A4-A10D-8EAC0FB4AEAB}" type="sibTrans" cxnId="{70E44E27-99BA-4611-88A9-9D81E7E03D69}">
      <dgm:prSet/>
      <dgm:spPr/>
      <dgm:t>
        <a:bodyPr/>
        <a:lstStyle/>
        <a:p>
          <a:endParaRPr lang="en-US"/>
        </a:p>
      </dgm:t>
    </dgm:pt>
    <dgm:pt modelId="{D53DC494-4257-40B5-A2F0-E01E965C7191}">
      <dgm:prSet/>
      <dgm:spPr/>
      <dgm:t>
        <a:bodyPr/>
        <a:lstStyle/>
        <a:p>
          <a:endParaRPr lang="en-US" sz="2400" dirty="0"/>
        </a:p>
      </dgm:t>
    </dgm:pt>
    <dgm:pt modelId="{11CF375C-A999-4C09-B2DB-23566A25E046}" type="parTrans" cxnId="{5F0E3D7C-7949-42A4-9089-2A38279B6C6F}">
      <dgm:prSet/>
      <dgm:spPr/>
      <dgm:t>
        <a:bodyPr/>
        <a:lstStyle/>
        <a:p>
          <a:endParaRPr lang="en-US"/>
        </a:p>
      </dgm:t>
    </dgm:pt>
    <dgm:pt modelId="{0066CF43-1920-4F13-982A-E5F1E835D056}" type="sibTrans" cxnId="{5F0E3D7C-7949-42A4-9089-2A38279B6C6F}">
      <dgm:prSet/>
      <dgm:spPr/>
      <dgm:t>
        <a:bodyPr/>
        <a:lstStyle/>
        <a:p>
          <a:endParaRPr lang="en-US"/>
        </a:p>
      </dgm:t>
    </dgm:pt>
    <dgm:pt modelId="{20B8E03D-5A9A-49B4-8327-738E98E5F270}" type="pres">
      <dgm:prSet presAssocID="{38372BAA-C5F5-4C46-8A33-1D7A196A4733}" presName="linearFlow" presStyleCnt="0">
        <dgm:presLayoutVars>
          <dgm:dir/>
          <dgm:animLvl val="lvl"/>
          <dgm:resizeHandles val="exact"/>
        </dgm:presLayoutVars>
      </dgm:prSet>
      <dgm:spPr/>
      <dgm:t>
        <a:bodyPr/>
        <a:lstStyle/>
        <a:p>
          <a:endParaRPr lang="en-US"/>
        </a:p>
      </dgm:t>
    </dgm:pt>
    <dgm:pt modelId="{B99D02B6-E4B3-4033-819F-5C8B977716E4}" type="pres">
      <dgm:prSet presAssocID="{53D37278-9AED-4BB8-8F0F-029CBD5AB8F4}" presName="composite" presStyleCnt="0"/>
      <dgm:spPr/>
    </dgm:pt>
    <dgm:pt modelId="{17D112F1-8C84-4214-8D4D-EC703E6BE9A0}" type="pres">
      <dgm:prSet presAssocID="{53D37278-9AED-4BB8-8F0F-029CBD5AB8F4}" presName="parentText" presStyleLbl="alignNode1" presStyleIdx="0" presStyleCnt="3">
        <dgm:presLayoutVars>
          <dgm:chMax val="1"/>
          <dgm:bulletEnabled val="1"/>
        </dgm:presLayoutVars>
      </dgm:prSet>
      <dgm:spPr/>
      <dgm:t>
        <a:bodyPr/>
        <a:lstStyle/>
        <a:p>
          <a:endParaRPr lang="en-US"/>
        </a:p>
      </dgm:t>
    </dgm:pt>
    <dgm:pt modelId="{78426D27-6E03-48F0-BDE7-FD2A8ED6DABE}" type="pres">
      <dgm:prSet presAssocID="{53D37278-9AED-4BB8-8F0F-029CBD5AB8F4}" presName="descendantText" presStyleLbl="alignAcc1" presStyleIdx="0" presStyleCnt="3">
        <dgm:presLayoutVars>
          <dgm:bulletEnabled val="1"/>
        </dgm:presLayoutVars>
      </dgm:prSet>
      <dgm:spPr/>
      <dgm:t>
        <a:bodyPr/>
        <a:lstStyle/>
        <a:p>
          <a:endParaRPr lang="en-US"/>
        </a:p>
      </dgm:t>
    </dgm:pt>
    <dgm:pt modelId="{818CEA6A-5766-493F-84EE-A75F7C1AF98B}" type="pres">
      <dgm:prSet presAssocID="{3F6427D3-D404-4138-A76B-E8319AF95E67}" presName="sp" presStyleCnt="0"/>
      <dgm:spPr/>
    </dgm:pt>
    <dgm:pt modelId="{567A1C0C-2023-4308-8297-D50571F0C77B}" type="pres">
      <dgm:prSet presAssocID="{B3F913D8-3B25-4B64-90EB-307016AFD3BB}" presName="composite" presStyleCnt="0"/>
      <dgm:spPr/>
    </dgm:pt>
    <dgm:pt modelId="{8D26D7CC-CC98-44EE-905F-02057B2DA1C1}" type="pres">
      <dgm:prSet presAssocID="{B3F913D8-3B25-4B64-90EB-307016AFD3BB}" presName="parentText" presStyleLbl="alignNode1" presStyleIdx="1" presStyleCnt="3">
        <dgm:presLayoutVars>
          <dgm:chMax val="1"/>
          <dgm:bulletEnabled val="1"/>
        </dgm:presLayoutVars>
      </dgm:prSet>
      <dgm:spPr/>
      <dgm:t>
        <a:bodyPr/>
        <a:lstStyle/>
        <a:p>
          <a:endParaRPr lang="en-US"/>
        </a:p>
      </dgm:t>
    </dgm:pt>
    <dgm:pt modelId="{5D9904E3-78B7-486E-8816-928A569514AC}" type="pres">
      <dgm:prSet presAssocID="{B3F913D8-3B25-4B64-90EB-307016AFD3BB}" presName="descendantText" presStyleLbl="alignAcc1" presStyleIdx="1" presStyleCnt="3">
        <dgm:presLayoutVars>
          <dgm:bulletEnabled val="1"/>
        </dgm:presLayoutVars>
      </dgm:prSet>
      <dgm:spPr/>
      <dgm:t>
        <a:bodyPr/>
        <a:lstStyle/>
        <a:p>
          <a:endParaRPr lang="en-US"/>
        </a:p>
      </dgm:t>
    </dgm:pt>
    <dgm:pt modelId="{8D144AE3-5766-4202-A18D-F8C9A395E0A0}" type="pres">
      <dgm:prSet presAssocID="{9CD25582-B876-46C3-8483-5862F23989FB}" presName="sp" presStyleCnt="0"/>
      <dgm:spPr/>
    </dgm:pt>
    <dgm:pt modelId="{F3272B2E-6B3F-45E8-9EDF-F28B9A6201E8}" type="pres">
      <dgm:prSet presAssocID="{BC110699-0F97-48C0-9538-176B184DD5DF}" presName="composite" presStyleCnt="0"/>
      <dgm:spPr/>
    </dgm:pt>
    <dgm:pt modelId="{DE0AB469-9854-4F15-BD12-B6EEC9226D1C}" type="pres">
      <dgm:prSet presAssocID="{BC110699-0F97-48C0-9538-176B184DD5DF}" presName="parentText" presStyleLbl="alignNode1" presStyleIdx="2" presStyleCnt="3">
        <dgm:presLayoutVars>
          <dgm:chMax val="1"/>
          <dgm:bulletEnabled val="1"/>
        </dgm:presLayoutVars>
      </dgm:prSet>
      <dgm:spPr/>
      <dgm:t>
        <a:bodyPr/>
        <a:lstStyle/>
        <a:p>
          <a:endParaRPr lang="en-US"/>
        </a:p>
      </dgm:t>
    </dgm:pt>
    <dgm:pt modelId="{EE142849-1595-4F67-B440-801E2AE62420}" type="pres">
      <dgm:prSet presAssocID="{BC110699-0F97-48C0-9538-176B184DD5DF}" presName="descendantText" presStyleLbl="alignAcc1" presStyleIdx="2" presStyleCnt="3">
        <dgm:presLayoutVars>
          <dgm:bulletEnabled val="1"/>
        </dgm:presLayoutVars>
      </dgm:prSet>
      <dgm:spPr/>
      <dgm:t>
        <a:bodyPr/>
        <a:lstStyle/>
        <a:p>
          <a:endParaRPr lang="en-US"/>
        </a:p>
      </dgm:t>
    </dgm:pt>
  </dgm:ptLst>
  <dgm:cxnLst>
    <dgm:cxn modelId="{0FC567B7-E784-42EE-978D-17D3C4D5BDCE}" type="presOf" srcId="{B3F913D8-3B25-4B64-90EB-307016AFD3BB}" destId="{8D26D7CC-CC98-44EE-905F-02057B2DA1C1}" srcOrd="0" destOrd="0" presId="urn:microsoft.com/office/officeart/2005/8/layout/chevron2"/>
    <dgm:cxn modelId="{D1B01572-45DC-43B6-AEC1-10A29E6294A7}" srcId="{38372BAA-C5F5-4C46-8A33-1D7A196A4733}" destId="{BC110699-0F97-48C0-9538-176B184DD5DF}" srcOrd="2" destOrd="0" parTransId="{E42063D3-D443-43A4-A8E2-CA7C135236A6}" sibTransId="{8F35197E-CF68-4845-B06A-4A0CCE1C9FC2}"/>
    <dgm:cxn modelId="{0CC24AFE-B439-4E0E-BF6E-FCCCE2FE6483}" type="presOf" srcId="{D53DC494-4257-40B5-A2F0-E01E965C7191}" destId="{EE142849-1595-4F67-B440-801E2AE62420}" srcOrd="0" destOrd="1" presId="urn:microsoft.com/office/officeart/2005/8/layout/chevron2"/>
    <dgm:cxn modelId="{5D594746-50BF-46A2-8EE8-DF0DF2D88E25}" type="presOf" srcId="{38372BAA-C5F5-4C46-8A33-1D7A196A4733}" destId="{20B8E03D-5A9A-49B4-8327-738E98E5F270}" srcOrd="0" destOrd="0" presId="urn:microsoft.com/office/officeart/2005/8/layout/chevron2"/>
    <dgm:cxn modelId="{C201EA36-8E4E-48B5-9A04-2DE93C5C8EBF}" srcId="{38372BAA-C5F5-4C46-8A33-1D7A196A4733}" destId="{B3F913D8-3B25-4B64-90EB-307016AFD3BB}" srcOrd="1" destOrd="0" parTransId="{4E386609-E160-4B97-86E0-3464A69A693C}" sibTransId="{9CD25582-B876-46C3-8483-5862F23989FB}"/>
    <dgm:cxn modelId="{39B41DF0-FE4C-40DB-891A-BEE253E91326}" type="presOf" srcId="{53D37278-9AED-4BB8-8F0F-029CBD5AB8F4}" destId="{17D112F1-8C84-4214-8D4D-EC703E6BE9A0}" srcOrd="0" destOrd="0" presId="urn:microsoft.com/office/officeart/2005/8/layout/chevron2"/>
    <dgm:cxn modelId="{4A83B5E9-96F7-48E1-AA63-91A6BFC0C211}" type="presOf" srcId="{C95908EB-C3ED-4EAD-A4BF-D231C29B24E2}" destId="{5D9904E3-78B7-486E-8816-928A569514AC}" srcOrd="0" destOrd="0" presId="urn:microsoft.com/office/officeart/2005/8/layout/chevron2"/>
    <dgm:cxn modelId="{A59091EC-E80E-4F86-87B9-23AAEF54D2F6}" type="presOf" srcId="{199786BC-6529-4E38-9729-32185BCDBDDE}" destId="{5D9904E3-78B7-486E-8816-928A569514AC}" srcOrd="0" destOrd="1" presId="urn:microsoft.com/office/officeart/2005/8/layout/chevron2"/>
    <dgm:cxn modelId="{06239912-A291-4CD4-A443-A1216C52D819}" srcId="{B3F913D8-3B25-4B64-90EB-307016AFD3BB}" destId="{C95908EB-C3ED-4EAD-A4BF-D231C29B24E2}" srcOrd="0" destOrd="0" parTransId="{D4EC5342-A319-425D-913A-8FEFD4669F50}" sibTransId="{F4343CBE-9F0A-468E-BF67-19BAFAB2EC67}"/>
    <dgm:cxn modelId="{1C7F9984-4F5B-4347-A0E3-94B3797C431C}" type="presOf" srcId="{785DE232-AF99-424B-AC23-6A50C259ABBB}" destId="{EE142849-1595-4F67-B440-801E2AE62420}" srcOrd="0" destOrd="0" presId="urn:microsoft.com/office/officeart/2005/8/layout/chevron2"/>
    <dgm:cxn modelId="{70E44E27-99BA-4611-88A9-9D81E7E03D69}" srcId="{BC110699-0F97-48C0-9538-176B184DD5DF}" destId="{785DE232-AF99-424B-AC23-6A50C259ABBB}" srcOrd="0" destOrd="0" parTransId="{3D403368-E38A-4459-B754-22D7B501BC73}" sibTransId="{1C1B3849-14FB-45A4-A10D-8EAC0FB4AEAB}"/>
    <dgm:cxn modelId="{5F0E3D7C-7949-42A4-9089-2A38279B6C6F}" srcId="{BC110699-0F97-48C0-9538-176B184DD5DF}" destId="{D53DC494-4257-40B5-A2F0-E01E965C7191}" srcOrd="1" destOrd="0" parTransId="{11CF375C-A999-4C09-B2DB-23566A25E046}" sibTransId="{0066CF43-1920-4F13-982A-E5F1E835D056}"/>
    <dgm:cxn modelId="{B1803E9B-82F8-4E52-A424-0AC2BFC273B2}" type="presOf" srcId="{BC110699-0F97-48C0-9538-176B184DD5DF}" destId="{DE0AB469-9854-4F15-BD12-B6EEC9226D1C}" srcOrd="0" destOrd="0" presId="urn:microsoft.com/office/officeart/2005/8/layout/chevron2"/>
    <dgm:cxn modelId="{41F9594D-CC3E-41E1-8CCF-0271207094AF}" srcId="{53D37278-9AED-4BB8-8F0F-029CBD5AB8F4}" destId="{21CCCECC-7248-4957-993E-FAF63DB8AB37}" srcOrd="0" destOrd="0" parTransId="{D9E43459-AC60-4242-AEB5-E274FFC0D70E}" sibTransId="{F2022BD6-9EAD-47DA-A342-79DD26B349D9}"/>
    <dgm:cxn modelId="{1C4487D6-0A15-42D3-9E0A-4A9EFC6E7F80}" type="presOf" srcId="{21CCCECC-7248-4957-993E-FAF63DB8AB37}" destId="{78426D27-6E03-48F0-BDE7-FD2A8ED6DABE}" srcOrd="0" destOrd="0" presId="urn:microsoft.com/office/officeart/2005/8/layout/chevron2"/>
    <dgm:cxn modelId="{38911954-4804-4857-B818-2E80B056DF7A}" srcId="{38372BAA-C5F5-4C46-8A33-1D7A196A4733}" destId="{53D37278-9AED-4BB8-8F0F-029CBD5AB8F4}" srcOrd="0" destOrd="0" parTransId="{6A86F1B8-BD20-49AA-ADA6-82E64AAD87BE}" sibTransId="{3F6427D3-D404-4138-A76B-E8319AF95E67}"/>
    <dgm:cxn modelId="{471805DA-EF34-4FAE-BC7E-9B0036838CD5}" srcId="{B3F913D8-3B25-4B64-90EB-307016AFD3BB}" destId="{199786BC-6529-4E38-9729-32185BCDBDDE}" srcOrd="1" destOrd="0" parTransId="{D4CDEAA4-66A4-4C6F-B2B1-B3DA5E26884F}" sibTransId="{26D6654D-E19C-442F-98C6-936DD6CC04FF}"/>
    <dgm:cxn modelId="{3B0253C2-68FF-4D19-9951-61242B40DFDF}" type="presParOf" srcId="{20B8E03D-5A9A-49B4-8327-738E98E5F270}" destId="{B99D02B6-E4B3-4033-819F-5C8B977716E4}" srcOrd="0" destOrd="0" presId="urn:microsoft.com/office/officeart/2005/8/layout/chevron2"/>
    <dgm:cxn modelId="{B883C2AD-48DB-4767-8DC9-E069F7FEC6C4}" type="presParOf" srcId="{B99D02B6-E4B3-4033-819F-5C8B977716E4}" destId="{17D112F1-8C84-4214-8D4D-EC703E6BE9A0}" srcOrd="0" destOrd="0" presId="urn:microsoft.com/office/officeart/2005/8/layout/chevron2"/>
    <dgm:cxn modelId="{C35685D6-4681-429D-93FA-D08BC3F9CC43}" type="presParOf" srcId="{B99D02B6-E4B3-4033-819F-5C8B977716E4}" destId="{78426D27-6E03-48F0-BDE7-FD2A8ED6DABE}" srcOrd="1" destOrd="0" presId="urn:microsoft.com/office/officeart/2005/8/layout/chevron2"/>
    <dgm:cxn modelId="{2192F279-283D-4D9E-9B76-498677E3396A}" type="presParOf" srcId="{20B8E03D-5A9A-49B4-8327-738E98E5F270}" destId="{818CEA6A-5766-493F-84EE-A75F7C1AF98B}" srcOrd="1" destOrd="0" presId="urn:microsoft.com/office/officeart/2005/8/layout/chevron2"/>
    <dgm:cxn modelId="{713CFEFE-768D-433B-AB2E-65C664DA7038}" type="presParOf" srcId="{20B8E03D-5A9A-49B4-8327-738E98E5F270}" destId="{567A1C0C-2023-4308-8297-D50571F0C77B}" srcOrd="2" destOrd="0" presId="urn:microsoft.com/office/officeart/2005/8/layout/chevron2"/>
    <dgm:cxn modelId="{B69982CA-7762-4BEA-9D9B-C9CD4B444235}" type="presParOf" srcId="{567A1C0C-2023-4308-8297-D50571F0C77B}" destId="{8D26D7CC-CC98-44EE-905F-02057B2DA1C1}" srcOrd="0" destOrd="0" presId="urn:microsoft.com/office/officeart/2005/8/layout/chevron2"/>
    <dgm:cxn modelId="{5F38D844-5913-4F9D-B6C2-EF747EF9C0D4}" type="presParOf" srcId="{567A1C0C-2023-4308-8297-D50571F0C77B}" destId="{5D9904E3-78B7-486E-8816-928A569514AC}" srcOrd="1" destOrd="0" presId="urn:microsoft.com/office/officeart/2005/8/layout/chevron2"/>
    <dgm:cxn modelId="{459AB5F0-1193-41F3-A435-8A728D995C74}" type="presParOf" srcId="{20B8E03D-5A9A-49B4-8327-738E98E5F270}" destId="{8D144AE3-5766-4202-A18D-F8C9A395E0A0}" srcOrd="3" destOrd="0" presId="urn:microsoft.com/office/officeart/2005/8/layout/chevron2"/>
    <dgm:cxn modelId="{610F6283-39F2-4AB5-AC7E-0670AD919B35}" type="presParOf" srcId="{20B8E03D-5A9A-49B4-8327-738E98E5F270}" destId="{F3272B2E-6B3F-45E8-9EDF-F28B9A6201E8}" srcOrd="4" destOrd="0" presId="urn:microsoft.com/office/officeart/2005/8/layout/chevron2"/>
    <dgm:cxn modelId="{28B8E404-29AD-4B66-81CB-BBDAB6686881}" type="presParOf" srcId="{F3272B2E-6B3F-45E8-9EDF-F28B9A6201E8}" destId="{DE0AB469-9854-4F15-BD12-B6EEC9226D1C}" srcOrd="0" destOrd="0" presId="urn:microsoft.com/office/officeart/2005/8/layout/chevron2"/>
    <dgm:cxn modelId="{6E35536B-423E-4DBD-9D42-3C68E06C47F8}" type="presParOf" srcId="{F3272B2E-6B3F-45E8-9EDF-F28B9A6201E8}" destId="{EE142849-1595-4F67-B440-801E2AE6242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432AF-A68E-4CE7-8CA6-18861A92400E}"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US"/>
        </a:p>
      </dgm:t>
    </dgm:pt>
    <dgm:pt modelId="{6081EBB0-CDD9-407C-9331-463CF2C8C378}">
      <dgm:prSet phldrT="[Text]"/>
      <dgm:spPr/>
      <dgm:t>
        <a:bodyPr/>
        <a:lstStyle/>
        <a:p>
          <a:r>
            <a:rPr lang="fa-IR" b="1" dirty="0" smtClean="0">
              <a:solidFill>
                <a:schemeClr val="bg1"/>
              </a:solidFill>
              <a:effectLst>
                <a:outerShdw blurRad="38100" dist="38100" dir="2700000" algn="tl">
                  <a:srgbClr val="000000">
                    <a:alpha val="43137"/>
                  </a:srgbClr>
                </a:outerShdw>
              </a:effectLst>
              <a:cs typeface="B Niki Border" pitchFamily="2" charset="-78"/>
            </a:rPr>
            <a:t>خواص تجدید طلب</a:t>
          </a:r>
          <a:endParaRPr lang="en-US" b="1" dirty="0">
            <a:solidFill>
              <a:schemeClr val="bg1"/>
            </a:solidFill>
            <a:effectLst>
              <a:outerShdw blurRad="38100" dist="38100" dir="2700000" algn="tl">
                <a:srgbClr val="000000">
                  <a:alpha val="43137"/>
                </a:srgbClr>
              </a:outerShdw>
            </a:effectLst>
            <a:cs typeface="B Niki Border" pitchFamily="2" charset="-78"/>
          </a:endParaRPr>
        </a:p>
      </dgm:t>
    </dgm:pt>
    <dgm:pt modelId="{9029A42C-A5A7-4C88-BCBE-2E8C11F35DA0}" type="parTrans" cxnId="{BB2D1631-54C9-4BBA-8AA2-C0A636695DE3}">
      <dgm:prSet/>
      <dgm:spPr/>
      <dgm:t>
        <a:bodyPr/>
        <a:lstStyle/>
        <a:p>
          <a:endParaRPr lang="en-US"/>
        </a:p>
      </dgm:t>
    </dgm:pt>
    <dgm:pt modelId="{7826BFD0-28D6-44BF-B89F-A5EC2F2B2032}" type="sibTrans" cxnId="{BB2D1631-54C9-4BBA-8AA2-C0A636695DE3}">
      <dgm:prSet/>
      <dgm:spPr/>
      <dgm:t>
        <a:bodyPr/>
        <a:lstStyle/>
        <a:p>
          <a:endParaRPr lang="en-US"/>
        </a:p>
      </dgm:t>
    </dgm:pt>
    <dgm:pt modelId="{ED5419C9-EED0-48F6-AA9D-92214E88E4B4}">
      <dgm:prSet phldrT="[Text]"/>
      <dgm:spPr/>
      <dgm:t>
        <a:bodyPr/>
        <a:lstStyle/>
        <a:p>
          <a:r>
            <a:rPr lang="fa-IR" b="1" dirty="0" smtClean="0">
              <a:solidFill>
                <a:schemeClr val="bg1"/>
              </a:solidFill>
              <a:effectLst>
                <a:outerShdw blurRad="38100" dist="38100" dir="2700000" algn="tl">
                  <a:srgbClr val="000000">
                    <a:alpha val="43137"/>
                  </a:srgbClr>
                </a:outerShdw>
              </a:effectLst>
              <a:cs typeface="B Niki Border" pitchFamily="2" charset="-78"/>
            </a:rPr>
            <a:t>زرسالاران</a:t>
          </a:r>
          <a:endParaRPr lang="en-US" b="1" dirty="0">
            <a:solidFill>
              <a:schemeClr val="bg1"/>
            </a:solidFill>
            <a:effectLst>
              <a:outerShdw blurRad="38100" dist="38100" dir="2700000" algn="tl">
                <a:srgbClr val="000000">
                  <a:alpha val="43137"/>
                </a:srgbClr>
              </a:outerShdw>
            </a:effectLst>
            <a:cs typeface="B Niki Border" pitchFamily="2" charset="-78"/>
          </a:endParaRPr>
        </a:p>
      </dgm:t>
    </dgm:pt>
    <dgm:pt modelId="{4E445B88-1CBB-4CB4-809B-47FE62A19A00}" type="parTrans" cxnId="{CF696ECD-0C73-4E16-B754-373614DD1DFF}">
      <dgm:prSet/>
      <dgm:spPr/>
      <dgm:t>
        <a:bodyPr/>
        <a:lstStyle/>
        <a:p>
          <a:endParaRPr lang="en-US"/>
        </a:p>
      </dgm:t>
    </dgm:pt>
    <dgm:pt modelId="{E3E3C6D1-8FC2-4A5E-9BB9-82D2A10AB8B1}" type="sibTrans" cxnId="{CF696ECD-0C73-4E16-B754-373614DD1DFF}">
      <dgm:prSet/>
      <dgm:spPr/>
      <dgm:t>
        <a:bodyPr/>
        <a:lstStyle/>
        <a:p>
          <a:endParaRPr lang="en-US"/>
        </a:p>
      </dgm:t>
    </dgm:pt>
    <dgm:pt modelId="{767FE91C-36D2-4630-AFB6-76BFC5F41FB2}">
      <dgm:prSet phldrT="[Text]"/>
      <dgm:spPr/>
      <dgm:t>
        <a:bodyPr/>
        <a:lstStyle/>
        <a:p>
          <a:r>
            <a:rPr lang="fa-IR" b="1" dirty="0" smtClean="0">
              <a:solidFill>
                <a:schemeClr val="bg1"/>
              </a:solidFill>
              <a:effectLst>
                <a:outerShdw blurRad="38100" dist="38100" dir="2700000" algn="tl">
                  <a:srgbClr val="000000">
                    <a:alpha val="43137"/>
                  </a:srgbClr>
                </a:outerShdw>
              </a:effectLst>
              <a:cs typeface="B Niki Border" pitchFamily="2" charset="-78"/>
            </a:rPr>
            <a:t>صدارت طلبان بیعت شکن</a:t>
          </a:r>
          <a:endParaRPr lang="en-US" b="1" dirty="0">
            <a:solidFill>
              <a:schemeClr val="bg1"/>
            </a:solidFill>
            <a:effectLst>
              <a:outerShdw blurRad="38100" dist="38100" dir="2700000" algn="tl">
                <a:srgbClr val="000000">
                  <a:alpha val="43137"/>
                </a:srgbClr>
              </a:outerShdw>
            </a:effectLst>
            <a:cs typeface="B Niki Border" pitchFamily="2" charset="-78"/>
          </a:endParaRPr>
        </a:p>
      </dgm:t>
    </dgm:pt>
    <dgm:pt modelId="{4FA23D0D-58FA-4C41-AB65-7AAB75FC9C73}" type="parTrans" cxnId="{06E55DB2-EE48-4348-8BCC-36A364CB32B6}">
      <dgm:prSet/>
      <dgm:spPr/>
      <dgm:t>
        <a:bodyPr/>
        <a:lstStyle/>
        <a:p>
          <a:endParaRPr lang="en-US"/>
        </a:p>
      </dgm:t>
    </dgm:pt>
    <dgm:pt modelId="{669ADBDD-D2F3-4A47-88F2-87992A5502D2}" type="sibTrans" cxnId="{06E55DB2-EE48-4348-8BCC-36A364CB32B6}">
      <dgm:prSet/>
      <dgm:spPr/>
      <dgm:t>
        <a:bodyPr/>
        <a:lstStyle/>
        <a:p>
          <a:endParaRPr lang="en-US"/>
        </a:p>
      </dgm:t>
    </dgm:pt>
    <dgm:pt modelId="{52559F52-FEA8-4560-906C-C02B4D56738F}">
      <dgm:prSet phldrT="[Text]"/>
      <dgm:spPr/>
      <dgm:t>
        <a:bodyPr/>
        <a:lstStyle/>
        <a:p>
          <a:r>
            <a:rPr lang="fa-IR" b="1" dirty="0" smtClean="0">
              <a:solidFill>
                <a:schemeClr val="bg1"/>
              </a:solidFill>
              <a:effectLst>
                <a:outerShdw blurRad="38100" dist="38100" dir="2700000" algn="tl">
                  <a:srgbClr val="000000">
                    <a:alpha val="43137"/>
                  </a:srgbClr>
                </a:outerShdw>
              </a:effectLst>
              <a:cs typeface="B Niki Border" pitchFamily="2" charset="-78"/>
            </a:rPr>
            <a:t>متحجران آشوب گر</a:t>
          </a:r>
          <a:endParaRPr lang="en-US" b="1" dirty="0">
            <a:solidFill>
              <a:schemeClr val="bg1"/>
            </a:solidFill>
            <a:effectLst>
              <a:outerShdw blurRad="38100" dist="38100" dir="2700000" algn="tl">
                <a:srgbClr val="000000">
                  <a:alpha val="43137"/>
                </a:srgbClr>
              </a:outerShdw>
            </a:effectLst>
            <a:cs typeface="B Niki Border" pitchFamily="2" charset="-78"/>
          </a:endParaRPr>
        </a:p>
      </dgm:t>
    </dgm:pt>
    <dgm:pt modelId="{68CB7E9D-0CC1-40C6-BA50-E600FD47B99A}" type="parTrans" cxnId="{64D2C06F-615C-42DA-BA03-9C161FBF462C}">
      <dgm:prSet/>
      <dgm:spPr/>
      <dgm:t>
        <a:bodyPr/>
        <a:lstStyle/>
        <a:p>
          <a:endParaRPr lang="en-US"/>
        </a:p>
      </dgm:t>
    </dgm:pt>
    <dgm:pt modelId="{C5479B7F-4A18-4461-BDD4-C893D1C645EA}" type="sibTrans" cxnId="{64D2C06F-615C-42DA-BA03-9C161FBF462C}">
      <dgm:prSet/>
      <dgm:spPr/>
      <dgm:t>
        <a:bodyPr/>
        <a:lstStyle/>
        <a:p>
          <a:endParaRPr lang="en-US"/>
        </a:p>
      </dgm:t>
    </dgm:pt>
    <dgm:pt modelId="{30565CFC-0AC9-4BFC-B844-8742C8473954}" type="pres">
      <dgm:prSet presAssocID="{B80432AF-A68E-4CE7-8CA6-18861A92400E}" presName="compositeShape" presStyleCnt="0">
        <dgm:presLayoutVars>
          <dgm:chMax val="9"/>
          <dgm:dir/>
          <dgm:resizeHandles val="exact"/>
        </dgm:presLayoutVars>
      </dgm:prSet>
      <dgm:spPr/>
      <dgm:t>
        <a:bodyPr/>
        <a:lstStyle/>
        <a:p>
          <a:endParaRPr lang="en-US"/>
        </a:p>
      </dgm:t>
    </dgm:pt>
    <dgm:pt modelId="{318C2D61-1AE1-4A1D-8F30-44C27C69AEB3}" type="pres">
      <dgm:prSet presAssocID="{B80432AF-A68E-4CE7-8CA6-18861A92400E}" presName="triangle1" presStyleLbl="node1" presStyleIdx="0" presStyleCnt="4">
        <dgm:presLayoutVars>
          <dgm:bulletEnabled val="1"/>
        </dgm:presLayoutVars>
      </dgm:prSet>
      <dgm:spPr/>
      <dgm:t>
        <a:bodyPr/>
        <a:lstStyle/>
        <a:p>
          <a:endParaRPr lang="en-US"/>
        </a:p>
      </dgm:t>
    </dgm:pt>
    <dgm:pt modelId="{5F74B2D6-8C7C-47CD-BFAE-C9580F62869E}" type="pres">
      <dgm:prSet presAssocID="{B80432AF-A68E-4CE7-8CA6-18861A92400E}" presName="triangle2" presStyleLbl="node1" presStyleIdx="1" presStyleCnt="4" custLinFactNeighborX="-369" custLinFactNeighborY="-369">
        <dgm:presLayoutVars>
          <dgm:bulletEnabled val="1"/>
        </dgm:presLayoutVars>
      </dgm:prSet>
      <dgm:spPr/>
      <dgm:t>
        <a:bodyPr/>
        <a:lstStyle/>
        <a:p>
          <a:endParaRPr lang="en-US"/>
        </a:p>
      </dgm:t>
    </dgm:pt>
    <dgm:pt modelId="{11D16CEB-077D-46F2-BA91-7AD794691E1F}" type="pres">
      <dgm:prSet presAssocID="{B80432AF-A68E-4CE7-8CA6-18861A92400E}" presName="triangle3" presStyleLbl="node1" presStyleIdx="2" presStyleCnt="4">
        <dgm:presLayoutVars>
          <dgm:bulletEnabled val="1"/>
        </dgm:presLayoutVars>
      </dgm:prSet>
      <dgm:spPr/>
      <dgm:t>
        <a:bodyPr/>
        <a:lstStyle/>
        <a:p>
          <a:endParaRPr lang="en-US"/>
        </a:p>
      </dgm:t>
    </dgm:pt>
    <dgm:pt modelId="{1083A58D-03E9-454B-A429-6D1D3ADA8B81}" type="pres">
      <dgm:prSet presAssocID="{B80432AF-A68E-4CE7-8CA6-18861A92400E}" presName="triangle4" presStyleLbl="node1" presStyleIdx="3" presStyleCnt="4">
        <dgm:presLayoutVars>
          <dgm:bulletEnabled val="1"/>
        </dgm:presLayoutVars>
      </dgm:prSet>
      <dgm:spPr/>
      <dgm:t>
        <a:bodyPr/>
        <a:lstStyle/>
        <a:p>
          <a:endParaRPr lang="en-US"/>
        </a:p>
      </dgm:t>
    </dgm:pt>
  </dgm:ptLst>
  <dgm:cxnLst>
    <dgm:cxn modelId="{F7E2E582-B798-47CC-97C0-3E26A4E405B0}" type="presOf" srcId="{ED5419C9-EED0-48F6-AA9D-92214E88E4B4}" destId="{5F74B2D6-8C7C-47CD-BFAE-C9580F62869E}" srcOrd="0" destOrd="0" presId="urn:microsoft.com/office/officeart/2005/8/layout/pyramid4"/>
    <dgm:cxn modelId="{CF696ECD-0C73-4E16-B754-373614DD1DFF}" srcId="{B80432AF-A68E-4CE7-8CA6-18861A92400E}" destId="{ED5419C9-EED0-48F6-AA9D-92214E88E4B4}" srcOrd="1" destOrd="0" parTransId="{4E445B88-1CBB-4CB4-809B-47FE62A19A00}" sibTransId="{E3E3C6D1-8FC2-4A5E-9BB9-82D2A10AB8B1}"/>
    <dgm:cxn modelId="{081E0A35-0657-4D8F-8EE9-EA2705A7804D}" type="presOf" srcId="{767FE91C-36D2-4630-AFB6-76BFC5F41FB2}" destId="{11D16CEB-077D-46F2-BA91-7AD794691E1F}" srcOrd="0" destOrd="0" presId="urn:microsoft.com/office/officeart/2005/8/layout/pyramid4"/>
    <dgm:cxn modelId="{BB2D1631-54C9-4BBA-8AA2-C0A636695DE3}" srcId="{B80432AF-A68E-4CE7-8CA6-18861A92400E}" destId="{6081EBB0-CDD9-407C-9331-463CF2C8C378}" srcOrd="0" destOrd="0" parTransId="{9029A42C-A5A7-4C88-BCBE-2E8C11F35DA0}" sibTransId="{7826BFD0-28D6-44BF-B89F-A5EC2F2B2032}"/>
    <dgm:cxn modelId="{06E55DB2-EE48-4348-8BCC-36A364CB32B6}" srcId="{B80432AF-A68E-4CE7-8CA6-18861A92400E}" destId="{767FE91C-36D2-4630-AFB6-76BFC5F41FB2}" srcOrd="2" destOrd="0" parTransId="{4FA23D0D-58FA-4C41-AB65-7AAB75FC9C73}" sibTransId="{669ADBDD-D2F3-4A47-88F2-87992A5502D2}"/>
    <dgm:cxn modelId="{7FCDA9BC-EEE7-460C-850B-CFD88A612F50}" type="presOf" srcId="{52559F52-FEA8-4560-906C-C02B4D56738F}" destId="{1083A58D-03E9-454B-A429-6D1D3ADA8B81}" srcOrd="0" destOrd="0" presId="urn:microsoft.com/office/officeart/2005/8/layout/pyramid4"/>
    <dgm:cxn modelId="{64D2C06F-615C-42DA-BA03-9C161FBF462C}" srcId="{B80432AF-A68E-4CE7-8CA6-18861A92400E}" destId="{52559F52-FEA8-4560-906C-C02B4D56738F}" srcOrd="3" destOrd="0" parTransId="{68CB7E9D-0CC1-40C6-BA50-E600FD47B99A}" sibTransId="{C5479B7F-4A18-4461-BDD4-C893D1C645EA}"/>
    <dgm:cxn modelId="{6D70D224-F958-4B17-BB7D-C5C1E9333C09}" type="presOf" srcId="{6081EBB0-CDD9-407C-9331-463CF2C8C378}" destId="{318C2D61-1AE1-4A1D-8F30-44C27C69AEB3}" srcOrd="0" destOrd="0" presId="urn:microsoft.com/office/officeart/2005/8/layout/pyramid4"/>
    <dgm:cxn modelId="{8531F2A2-D7D0-4933-BE41-C76FCE4B0AD4}" type="presOf" srcId="{B80432AF-A68E-4CE7-8CA6-18861A92400E}" destId="{30565CFC-0AC9-4BFC-B844-8742C8473954}" srcOrd="0" destOrd="0" presId="urn:microsoft.com/office/officeart/2005/8/layout/pyramid4"/>
    <dgm:cxn modelId="{14A76669-26A2-4CB4-B9AE-C7FE84B80D48}" type="presParOf" srcId="{30565CFC-0AC9-4BFC-B844-8742C8473954}" destId="{318C2D61-1AE1-4A1D-8F30-44C27C69AEB3}" srcOrd="0" destOrd="0" presId="urn:microsoft.com/office/officeart/2005/8/layout/pyramid4"/>
    <dgm:cxn modelId="{376509B5-EEE2-4D3C-B6C0-CBD13F1179DB}" type="presParOf" srcId="{30565CFC-0AC9-4BFC-B844-8742C8473954}" destId="{5F74B2D6-8C7C-47CD-BFAE-C9580F62869E}" srcOrd="1" destOrd="0" presId="urn:microsoft.com/office/officeart/2005/8/layout/pyramid4"/>
    <dgm:cxn modelId="{B494F4D5-6378-4458-A3C5-AA888AF60DAB}" type="presParOf" srcId="{30565CFC-0AC9-4BFC-B844-8742C8473954}" destId="{11D16CEB-077D-46F2-BA91-7AD794691E1F}" srcOrd="2" destOrd="0" presId="urn:microsoft.com/office/officeart/2005/8/layout/pyramid4"/>
    <dgm:cxn modelId="{C6221B47-8642-4FF7-9187-68C05C0408FD}" type="presParOf" srcId="{30565CFC-0AC9-4BFC-B844-8742C8473954}" destId="{1083A58D-03E9-454B-A429-6D1D3ADA8B8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A6C8D-94A7-4FA6-AA21-329BE1948199}" type="doc">
      <dgm:prSet loTypeId="urn:microsoft.com/office/officeart/2005/8/layout/chevron2" loCatId="list" qsTypeId="urn:microsoft.com/office/officeart/2005/8/quickstyle/3d3" qsCatId="3D" csTypeId="urn:microsoft.com/office/officeart/2005/8/colors/colorful2" csCatId="colorful" phldr="1"/>
      <dgm:spPr/>
      <dgm:t>
        <a:bodyPr/>
        <a:lstStyle/>
        <a:p>
          <a:endParaRPr lang="en-US"/>
        </a:p>
      </dgm:t>
    </dgm:pt>
    <dgm:pt modelId="{24209ED3-E814-49E8-B2D5-AC558F85D25E}">
      <dgm:prSet phldrT="[Text]" phldr="1"/>
      <dgm:spPr/>
      <dgm:t>
        <a:bodyPr/>
        <a:lstStyle/>
        <a:p>
          <a:endParaRPr lang="en-US" dirty="0"/>
        </a:p>
      </dgm:t>
    </dgm:pt>
    <dgm:pt modelId="{96FBB2B6-B49A-4A3C-806A-9C4F7826CA02}" type="parTrans" cxnId="{4B00BA04-3670-4C39-B5E8-133DE66F3594}">
      <dgm:prSet/>
      <dgm:spPr/>
      <dgm:t>
        <a:bodyPr/>
        <a:lstStyle/>
        <a:p>
          <a:endParaRPr lang="en-US"/>
        </a:p>
      </dgm:t>
    </dgm:pt>
    <dgm:pt modelId="{4ECA4DBD-6F08-44C7-9D76-A797D61C3178}" type="sibTrans" cxnId="{4B00BA04-3670-4C39-B5E8-133DE66F3594}">
      <dgm:prSet/>
      <dgm:spPr/>
      <dgm:t>
        <a:bodyPr/>
        <a:lstStyle/>
        <a:p>
          <a:endParaRPr lang="en-US"/>
        </a:p>
      </dgm:t>
    </dgm:pt>
    <dgm:pt modelId="{4E9CB0C7-7650-44AD-A612-A6A7EAD3AB53}">
      <dgm:prSet phldrT="[Text]"/>
      <dgm:spPr/>
      <dgm:t>
        <a:bodyPr/>
        <a:lstStyle/>
        <a:p>
          <a:pPr rtl="1"/>
          <a:r>
            <a:rPr lang="fa-IR" b="1" dirty="0" smtClean="0">
              <a:solidFill>
                <a:srgbClr val="0070C0"/>
              </a:solidFill>
              <a:effectLst>
                <a:outerShdw blurRad="38100" dist="38100" dir="2700000" algn="tl">
                  <a:srgbClr val="000000">
                    <a:alpha val="43137"/>
                  </a:srgbClr>
                </a:outerShdw>
              </a:effectLst>
              <a:cs typeface="B Lotus" pitchFamily="2" charset="-78"/>
            </a:rPr>
            <a:t>اعلان عدم مشروعيت خلافت تجديدنظر‌طلبان؛</a:t>
          </a:r>
          <a:endParaRPr lang="en-US" dirty="0"/>
        </a:p>
      </dgm:t>
    </dgm:pt>
    <dgm:pt modelId="{9059ACFD-4598-4909-B1FB-3C49DAC966DC}" type="parTrans" cxnId="{CBB07B7F-ED88-420B-993E-DC45A0A969C5}">
      <dgm:prSet/>
      <dgm:spPr/>
      <dgm:t>
        <a:bodyPr/>
        <a:lstStyle/>
        <a:p>
          <a:endParaRPr lang="en-US"/>
        </a:p>
      </dgm:t>
    </dgm:pt>
    <dgm:pt modelId="{80A826FD-1269-45E5-8282-C0AC5B9FA5EB}" type="sibTrans" cxnId="{CBB07B7F-ED88-420B-993E-DC45A0A969C5}">
      <dgm:prSet/>
      <dgm:spPr/>
      <dgm:t>
        <a:bodyPr/>
        <a:lstStyle/>
        <a:p>
          <a:endParaRPr lang="en-US"/>
        </a:p>
      </dgm:t>
    </dgm:pt>
    <dgm:pt modelId="{4ABA45A5-B6C4-43C6-8D40-620F5B4C3915}">
      <dgm:prSet phldrT="[Text]"/>
      <dgm:spPr/>
      <dgm:t>
        <a:bodyPr/>
        <a:lstStyle/>
        <a:p>
          <a:pPr rtl="1"/>
          <a:r>
            <a:rPr lang="ar-SA" b="1" dirty="0" smtClean="0">
              <a:solidFill>
                <a:srgbClr val="0070C0"/>
              </a:solidFill>
              <a:effectLst>
                <a:outerShdw blurRad="38100" dist="38100" dir="2700000" algn="tl">
                  <a:srgbClr val="000000">
                    <a:alpha val="43137"/>
                  </a:srgbClr>
                </a:outerShdw>
              </a:effectLst>
              <a:cs typeface="B Lotus" pitchFamily="2" charset="-78"/>
            </a:rPr>
            <a:t>اعلان حقانيت حاکميت </a:t>
          </a:r>
          <a:r>
            <a:rPr lang="fa-IR" b="1" dirty="0" smtClean="0">
              <a:solidFill>
                <a:srgbClr val="0070C0"/>
              </a:solidFill>
              <a:effectLst>
                <a:outerShdw blurRad="38100" dist="38100" dir="2700000" algn="tl">
                  <a:srgbClr val="000000">
                    <a:alpha val="43137"/>
                  </a:srgbClr>
                </a:outerShdw>
              </a:effectLst>
              <a:cs typeface="B Lotus" pitchFamily="2" charset="-78"/>
            </a:rPr>
            <a:t>حضرت </a:t>
          </a:r>
          <a:r>
            <a:rPr lang="ar-SA" b="1" dirty="0" smtClean="0">
              <a:solidFill>
                <a:srgbClr val="0070C0"/>
              </a:solidFill>
              <a:effectLst>
                <a:outerShdw blurRad="38100" dist="38100" dir="2700000" algn="tl">
                  <a:srgbClr val="000000">
                    <a:alpha val="43137"/>
                  </a:srgbClr>
                </a:outerShdw>
              </a:effectLst>
              <a:cs typeface="B Lotus" pitchFamily="2" charset="-78"/>
            </a:rPr>
            <a:t>علي</a:t>
          </a:r>
          <a:r>
            <a:rPr lang="fa-IR" b="1" dirty="0" smtClean="0">
              <a:solidFill>
                <a:srgbClr val="0070C0"/>
              </a:solidFill>
              <a:effectLst>
                <a:outerShdw blurRad="38100" dist="38100" dir="2700000" algn="tl">
                  <a:srgbClr val="000000">
                    <a:alpha val="43137"/>
                  </a:srgbClr>
                </a:outerShdw>
              </a:effectLst>
              <a:cs typeface="B Lotus" pitchFamily="2" charset="-78"/>
            </a:rPr>
            <a:t> علیه السلام؛</a:t>
          </a:r>
          <a:endParaRPr lang="en-US" dirty="0"/>
        </a:p>
      </dgm:t>
    </dgm:pt>
    <dgm:pt modelId="{5F711A60-A244-4881-A244-5AEC2DCAEDE0}" type="parTrans" cxnId="{7448754D-0780-447B-A82D-B30200B10D9F}">
      <dgm:prSet/>
      <dgm:spPr/>
      <dgm:t>
        <a:bodyPr/>
        <a:lstStyle/>
        <a:p>
          <a:endParaRPr lang="en-US"/>
        </a:p>
      </dgm:t>
    </dgm:pt>
    <dgm:pt modelId="{887A90D7-8A3B-4FB7-AD3C-6EFC5AA41A8A}" type="sibTrans" cxnId="{7448754D-0780-447B-A82D-B30200B10D9F}">
      <dgm:prSet/>
      <dgm:spPr/>
      <dgm:t>
        <a:bodyPr/>
        <a:lstStyle/>
        <a:p>
          <a:endParaRPr lang="en-US"/>
        </a:p>
      </dgm:t>
    </dgm:pt>
    <dgm:pt modelId="{A6183F64-1DD1-4397-A35C-E7E5A4F07199}">
      <dgm:prSet phldrT="[Text]" phldr="1"/>
      <dgm:spPr/>
      <dgm:t>
        <a:bodyPr/>
        <a:lstStyle/>
        <a:p>
          <a:endParaRPr lang="en-US" dirty="0"/>
        </a:p>
      </dgm:t>
    </dgm:pt>
    <dgm:pt modelId="{E267326E-7929-4C97-B28D-CE1CC531A936}" type="parTrans" cxnId="{55EB2732-56AD-405B-8091-E4C18EA27765}">
      <dgm:prSet/>
      <dgm:spPr/>
      <dgm:t>
        <a:bodyPr/>
        <a:lstStyle/>
        <a:p>
          <a:endParaRPr lang="en-US"/>
        </a:p>
      </dgm:t>
    </dgm:pt>
    <dgm:pt modelId="{5BF70936-A74D-434F-9127-361199316C63}" type="sibTrans" cxnId="{55EB2732-56AD-405B-8091-E4C18EA27765}">
      <dgm:prSet/>
      <dgm:spPr/>
      <dgm:t>
        <a:bodyPr/>
        <a:lstStyle/>
        <a:p>
          <a:endParaRPr lang="en-US"/>
        </a:p>
      </dgm:t>
    </dgm:pt>
    <dgm:pt modelId="{0009834A-4314-46EF-9B29-9A4ED9C169F7}">
      <dgm:prSet phldrT="[Text]"/>
      <dgm:spPr/>
      <dgm:t>
        <a:bodyPr/>
        <a:lstStyle/>
        <a:p>
          <a:pPr rtl="1"/>
          <a:endParaRPr lang="en-US" dirty="0"/>
        </a:p>
      </dgm:t>
    </dgm:pt>
    <dgm:pt modelId="{E2DD58B6-903A-44C3-ACA5-A7D5DBF41FB5}" type="sibTrans" cxnId="{5A345C88-176C-4EA6-A0D3-62D89E82F854}">
      <dgm:prSet/>
      <dgm:spPr/>
      <dgm:t>
        <a:bodyPr/>
        <a:lstStyle/>
        <a:p>
          <a:endParaRPr lang="en-US"/>
        </a:p>
      </dgm:t>
    </dgm:pt>
    <dgm:pt modelId="{4FCBB080-D661-44BB-AEE0-B99CEB3AC43D}" type="parTrans" cxnId="{5A345C88-176C-4EA6-A0D3-62D89E82F854}">
      <dgm:prSet/>
      <dgm:spPr/>
      <dgm:t>
        <a:bodyPr/>
        <a:lstStyle/>
        <a:p>
          <a:endParaRPr lang="en-US"/>
        </a:p>
      </dgm:t>
    </dgm:pt>
    <dgm:pt modelId="{3975A63D-7335-4AF7-B507-570847ABE0EC}">
      <dgm:prSet/>
      <dgm:spPr/>
      <dgm:t>
        <a:bodyPr/>
        <a:lstStyle/>
        <a:p>
          <a:pPr rtl="1"/>
          <a:r>
            <a:rPr lang="fa-IR" b="1" dirty="0" smtClean="0">
              <a:solidFill>
                <a:srgbClr val="0070C0"/>
              </a:solidFill>
              <a:effectLst>
                <a:outerShdw blurRad="38100" dist="38100" dir="2700000" algn="tl">
                  <a:srgbClr val="000000">
                    <a:alpha val="43137"/>
                  </a:srgbClr>
                </a:outerShdw>
              </a:effectLst>
              <a:cs typeface="B Lotus" pitchFamily="2" charset="-78"/>
            </a:rPr>
            <a:t>اعلان عدم حجيت اجماع اکثريت صحابه</a:t>
          </a:r>
          <a:endParaRPr lang="fa-IR" b="1" dirty="0">
            <a:solidFill>
              <a:srgbClr val="0070C0"/>
            </a:solidFill>
            <a:effectLst>
              <a:outerShdw blurRad="38100" dist="38100" dir="2700000" algn="tl">
                <a:srgbClr val="000000">
                  <a:alpha val="43137"/>
                </a:srgbClr>
              </a:outerShdw>
            </a:effectLst>
            <a:cs typeface="B Lotus" pitchFamily="2" charset="-78"/>
          </a:endParaRPr>
        </a:p>
      </dgm:t>
    </dgm:pt>
    <dgm:pt modelId="{17933DC1-E225-484F-86DF-C9136C3325F9}" type="parTrans" cxnId="{4DBE0376-B47E-4C91-A31F-CBCD75B11500}">
      <dgm:prSet/>
      <dgm:spPr/>
      <dgm:t>
        <a:bodyPr/>
        <a:lstStyle/>
        <a:p>
          <a:endParaRPr lang="en-US"/>
        </a:p>
      </dgm:t>
    </dgm:pt>
    <dgm:pt modelId="{6DFE7864-1174-4E09-B0D0-4F7022D122AE}" type="sibTrans" cxnId="{4DBE0376-B47E-4C91-A31F-CBCD75B11500}">
      <dgm:prSet/>
      <dgm:spPr/>
      <dgm:t>
        <a:bodyPr/>
        <a:lstStyle/>
        <a:p>
          <a:endParaRPr lang="en-US"/>
        </a:p>
      </dgm:t>
    </dgm:pt>
    <dgm:pt modelId="{E5E2A9D4-3247-4EFB-B1DC-13D504EB7FDC}" type="pres">
      <dgm:prSet presAssocID="{022A6C8D-94A7-4FA6-AA21-329BE1948199}" presName="linearFlow" presStyleCnt="0">
        <dgm:presLayoutVars>
          <dgm:dir/>
          <dgm:animLvl val="lvl"/>
          <dgm:resizeHandles val="exact"/>
        </dgm:presLayoutVars>
      </dgm:prSet>
      <dgm:spPr/>
      <dgm:t>
        <a:bodyPr/>
        <a:lstStyle/>
        <a:p>
          <a:endParaRPr lang="en-US"/>
        </a:p>
      </dgm:t>
    </dgm:pt>
    <dgm:pt modelId="{7FF881D2-D536-4D5C-AF36-0EC9A8616DFB}" type="pres">
      <dgm:prSet presAssocID="{24209ED3-E814-49E8-B2D5-AC558F85D25E}" presName="composite" presStyleCnt="0"/>
      <dgm:spPr/>
    </dgm:pt>
    <dgm:pt modelId="{B94D572E-7193-4FE2-AE1C-86B0E16E5B21}" type="pres">
      <dgm:prSet presAssocID="{24209ED3-E814-49E8-B2D5-AC558F85D25E}" presName="parentText" presStyleLbl="alignNode1" presStyleIdx="0" presStyleCnt="3">
        <dgm:presLayoutVars>
          <dgm:chMax val="1"/>
          <dgm:bulletEnabled val="1"/>
        </dgm:presLayoutVars>
      </dgm:prSet>
      <dgm:spPr/>
      <dgm:t>
        <a:bodyPr/>
        <a:lstStyle/>
        <a:p>
          <a:endParaRPr lang="en-US"/>
        </a:p>
      </dgm:t>
    </dgm:pt>
    <dgm:pt modelId="{E514AE6B-F3A1-4A86-B658-AAB65283A2B4}" type="pres">
      <dgm:prSet presAssocID="{24209ED3-E814-49E8-B2D5-AC558F85D25E}" presName="descendantText" presStyleLbl="alignAcc1" presStyleIdx="0" presStyleCnt="3">
        <dgm:presLayoutVars>
          <dgm:bulletEnabled val="1"/>
        </dgm:presLayoutVars>
      </dgm:prSet>
      <dgm:spPr/>
      <dgm:t>
        <a:bodyPr/>
        <a:lstStyle/>
        <a:p>
          <a:endParaRPr lang="en-US"/>
        </a:p>
      </dgm:t>
    </dgm:pt>
    <dgm:pt modelId="{54CF7E3E-A959-4EA3-98F6-86E2B5E219FE}" type="pres">
      <dgm:prSet presAssocID="{4ECA4DBD-6F08-44C7-9D76-A797D61C3178}" presName="sp" presStyleCnt="0"/>
      <dgm:spPr/>
    </dgm:pt>
    <dgm:pt modelId="{04E1EC60-0DEB-4A5D-8D43-05662DA1AFB4}" type="pres">
      <dgm:prSet presAssocID="{0009834A-4314-46EF-9B29-9A4ED9C169F7}" presName="composite" presStyleCnt="0"/>
      <dgm:spPr/>
    </dgm:pt>
    <dgm:pt modelId="{F4D08633-7147-44CC-B019-D837E1C6B82B}" type="pres">
      <dgm:prSet presAssocID="{0009834A-4314-46EF-9B29-9A4ED9C169F7}" presName="parentText" presStyleLbl="alignNode1" presStyleIdx="1" presStyleCnt="3" custLinFactNeighborX="-951" custLinFactNeighborY="1998">
        <dgm:presLayoutVars>
          <dgm:chMax val="1"/>
          <dgm:bulletEnabled val="1"/>
        </dgm:presLayoutVars>
      </dgm:prSet>
      <dgm:spPr/>
      <dgm:t>
        <a:bodyPr/>
        <a:lstStyle/>
        <a:p>
          <a:endParaRPr lang="en-US"/>
        </a:p>
      </dgm:t>
    </dgm:pt>
    <dgm:pt modelId="{2C579441-3917-4CC8-B229-194E7FE5D4D0}" type="pres">
      <dgm:prSet presAssocID="{0009834A-4314-46EF-9B29-9A4ED9C169F7}" presName="descendantText" presStyleLbl="alignAcc1" presStyleIdx="1" presStyleCnt="3">
        <dgm:presLayoutVars>
          <dgm:bulletEnabled val="1"/>
        </dgm:presLayoutVars>
      </dgm:prSet>
      <dgm:spPr/>
      <dgm:t>
        <a:bodyPr/>
        <a:lstStyle/>
        <a:p>
          <a:endParaRPr lang="en-US"/>
        </a:p>
      </dgm:t>
    </dgm:pt>
    <dgm:pt modelId="{A9E57396-03C5-4C53-BF7F-5B5CC562B1C0}" type="pres">
      <dgm:prSet presAssocID="{E2DD58B6-903A-44C3-ACA5-A7D5DBF41FB5}" presName="sp" presStyleCnt="0"/>
      <dgm:spPr/>
    </dgm:pt>
    <dgm:pt modelId="{AD30C777-F5FB-4600-AED7-22573B7B1EAA}" type="pres">
      <dgm:prSet presAssocID="{A6183F64-1DD1-4397-A35C-E7E5A4F07199}" presName="composite" presStyleCnt="0"/>
      <dgm:spPr/>
    </dgm:pt>
    <dgm:pt modelId="{7E6C0202-149E-4168-A5C9-C04503F0CBCA}" type="pres">
      <dgm:prSet presAssocID="{A6183F64-1DD1-4397-A35C-E7E5A4F07199}" presName="parentText" presStyleLbl="alignNode1" presStyleIdx="2" presStyleCnt="3">
        <dgm:presLayoutVars>
          <dgm:chMax val="1"/>
          <dgm:bulletEnabled val="1"/>
        </dgm:presLayoutVars>
      </dgm:prSet>
      <dgm:spPr/>
      <dgm:t>
        <a:bodyPr/>
        <a:lstStyle/>
        <a:p>
          <a:endParaRPr lang="en-US"/>
        </a:p>
      </dgm:t>
    </dgm:pt>
    <dgm:pt modelId="{F77D8BD3-191F-40C4-9353-517AD7AAB7C2}" type="pres">
      <dgm:prSet presAssocID="{A6183F64-1DD1-4397-A35C-E7E5A4F07199}" presName="descendantText" presStyleLbl="alignAcc1" presStyleIdx="2" presStyleCnt="3">
        <dgm:presLayoutVars>
          <dgm:bulletEnabled val="1"/>
        </dgm:presLayoutVars>
      </dgm:prSet>
      <dgm:spPr/>
      <dgm:t>
        <a:bodyPr/>
        <a:lstStyle/>
        <a:p>
          <a:endParaRPr lang="en-US"/>
        </a:p>
      </dgm:t>
    </dgm:pt>
  </dgm:ptLst>
  <dgm:cxnLst>
    <dgm:cxn modelId="{29F9D30C-97EF-407A-AA42-50B1EE71423B}" type="presOf" srcId="{24209ED3-E814-49E8-B2D5-AC558F85D25E}" destId="{B94D572E-7193-4FE2-AE1C-86B0E16E5B21}" srcOrd="0" destOrd="0" presId="urn:microsoft.com/office/officeart/2005/8/layout/chevron2"/>
    <dgm:cxn modelId="{92864C36-2F46-426E-9666-90CFA3C0A2B9}" type="presOf" srcId="{4E9CB0C7-7650-44AD-A612-A6A7EAD3AB53}" destId="{E514AE6B-F3A1-4A86-B658-AAB65283A2B4}" srcOrd="0" destOrd="0" presId="urn:microsoft.com/office/officeart/2005/8/layout/chevron2"/>
    <dgm:cxn modelId="{BD19840F-5004-41F3-AA11-F81AFE478FC9}" type="presOf" srcId="{022A6C8D-94A7-4FA6-AA21-329BE1948199}" destId="{E5E2A9D4-3247-4EFB-B1DC-13D504EB7FDC}" srcOrd="0" destOrd="0" presId="urn:microsoft.com/office/officeart/2005/8/layout/chevron2"/>
    <dgm:cxn modelId="{55EB2732-56AD-405B-8091-E4C18EA27765}" srcId="{022A6C8D-94A7-4FA6-AA21-329BE1948199}" destId="{A6183F64-1DD1-4397-A35C-E7E5A4F07199}" srcOrd="2" destOrd="0" parTransId="{E267326E-7929-4C97-B28D-CE1CC531A936}" sibTransId="{5BF70936-A74D-434F-9127-361199316C63}"/>
    <dgm:cxn modelId="{BBAA71CA-C412-4781-B6B0-F4F095936675}" type="presOf" srcId="{3975A63D-7335-4AF7-B507-570847ABE0EC}" destId="{F77D8BD3-191F-40C4-9353-517AD7AAB7C2}" srcOrd="0" destOrd="0" presId="urn:microsoft.com/office/officeart/2005/8/layout/chevron2"/>
    <dgm:cxn modelId="{7448754D-0780-447B-A82D-B30200B10D9F}" srcId="{0009834A-4314-46EF-9B29-9A4ED9C169F7}" destId="{4ABA45A5-B6C4-43C6-8D40-620F5B4C3915}" srcOrd="0" destOrd="0" parTransId="{5F711A60-A244-4881-A244-5AEC2DCAEDE0}" sibTransId="{887A90D7-8A3B-4FB7-AD3C-6EFC5AA41A8A}"/>
    <dgm:cxn modelId="{4B00BA04-3670-4C39-B5E8-133DE66F3594}" srcId="{022A6C8D-94A7-4FA6-AA21-329BE1948199}" destId="{24209ED3-E814-49E8-B2D5-AC558F85D25E}" srcOrd="0" destOrd="0" parTransId="{96FBB2B6-B49A-4A3C-806A-9C4F7826CA02}" sibTransId="{4ECA4DBD-6F08-44C7-9D76-A797D61C3178}"/>
    <dgm:cxn modelId="{AAB62279-A96E-4B47-9629-01693C64ACD8}" type="presOf" srcId="{4ABA45A5-B6C4-43C6-8D40-620F5B4C3915}" destId="{2C579441-3917-4CC8-B229-194E7FE5D4D0}" srcOrd="0" destOrd="0" presId="urn:microsoft.com/office/officeart/2005/8/layout/chevron2"/>
    <dgm:cxn modelId="{78D35386-CDB4-4575-96ED-006571279F3B}" type="presOf" srcId="{A6183F64-1DD1-4397-A35C-E7E5A4F07199}" destId="{7E6C0202-149E-4168-A5C9-C04503F0CBCA}" srcOrd="0" destOrd="0" presId="urn:microsoft.com/office/officeart/2005/8/layout/chevron2"/>
    <dgm:cxn modelId="{CBB07B7F-ED88-420B-993E-DC45A0A969C5}" srcId="{24209ED3-E814-49E8-B2D5-AC558F85D25E}" destId="{4E9CB0C7-7650-44AD-A612-A6A7EAD3AB53}" srcOrd="0" destOrd="0" parTransId="{9059ACFD-4598-4909-B1FB-3C49DAC966DC}" sibTransId="{80A826FD-1269-45E5-8282-C0AC5B9FA5EB}"/>
    <dgm:cxn modelId="{116CAFDE-290D-4F85-8BD9-2D0DBE211295}" type="presOf" srcId="{0009834A-4314-46EF-9B29-9A4ED9C169F7}" destId="{F4D08633-7147-44CC-B019-D837E1C6B82B}" srcOrd="0" destOrd="0" presId="urn:microsoft.com/office/officeart/2005/8/layout/chevron2"/>
    <dgm:cxn modelId="{4DBE0376-B47E-4C91-A31F-CBCD75B11500}" srcId="{A6183F64-1DD1-4397-A35C-E7E5A4F07199}" destId="{3975A63D-7335-4AF7-B507-570847ABE0EC}" srcOrd="0" destOrd="0" parTransId="{17933DC1-E225-484F-86DF-C9136C3325F9}" sibTransId="{6DFE7864-1174-4E09-B0D0-4F7022D122AE}"/>
    <dgm:cxn modelId="{5A345C88-176C-4EA6-A0D3-62D89E82F854}" srcId="{022A6C8D-94A7-4FA6-AA21-329BE1948199}" destId="{0009834A-4314-46EF-9B29-9A4ED9C169F7}" srcOrd="1" destOrd="0" parTransId="{4FCBB080-D661-44BB-AEE0-B99CEB3AC43D}" sibTransId="{E2DD58B6-903A-44C3-ACA5-A7D5DBF41FB5}"/>
    <dgm:cxn modelId="{CE3D405D-61F2-4B40-A7FC-783938EC573A}" type="presParOf" srcId="{E5E2A9D4-3247-4EFB-B1DC-13D504EB7FDC}" destId="{7FF881D2-D536-4D5C-AF36-0EC9A8616DFB}" srcOrd="0" destOrd="0" presId="urn:microsoft.com/office/officeart/2005/8/layout/chevron2"/>
    <dgm:cxn modelId="{0694D4EA-C231-4F06-ABAD-E33216B2EF33}" type="presParOf" srcId="{7FF881D2-D536-4D5C-AF36-0EC9A8616DFB}" destId="{B94D572E-7193-4FE2-AE1C-86B0E16E5B21}" srcOrd="0" destOrd="0" presId="urn:microsoft.com/office/officeart/2005/8/layout/chevron2"/>
    <dgm:cxn modelId="{2C8F95A4-10A8-46F6-B283-6D660CB8A4BF}" type="presParOf" srcId="{7FF881D2-D536-4D5C-AF36-0EC9A8616DFB}" destId="{E514AE6B-F3A1-4A86-B658-AAB65283A2B4}" srcOrd="1" destOrd="0" presId="urn:microsoft.com/office/officeart/2005/8/layout/chevron2"/>
    <dgm:cxn modelId="{B4CA8FE2-A142-4E6C-A356-1FA40AD09893}" type="presParOf" srcId="{E5E2A9D4-3247-4EFB-B1DC-13D504EB7FDC}" destId="{54CF7E3E-A959-4EA3-98F6-86E2B5E219FE}" srcOrd="1" destOrd="0" presId="urn:microsoft.com/office/officeart/2005/8/layout/chevron2"/>
    <dgm:cxn modelId="{48EA3702-03B4-41DF-8373-EE0444349EA4}" type="presParOf" srcId="{E5E2A9D4-3247-4EFB-B1DC-13D504EB7FDC}" destId="{04E1EC60-0DEB-4A5D-8D43-05662DA1AFB4}" srcOrd="2" destOrd="0" presId="urn:microsoft.com/office/officeart/2005/8/layout/chevron2"/>
    <dgm:cxn modelId="{E4755FD1-911E-4091-B15B-3EAB8D1E5A68}" type="presParOf" srcId="{04E1EC60-0DEB-4A5D-8D43-05662DA1AFB4}" destId="{F4D08633-7147-44CC-B019-D837E1C6B82B}" srcOrd="0" destOrd="0" presId="urn:microsoft.com/office/officeart/2005/8/layout/chevron2"/>
    <dgm:cxn modelId="{11A3B6CF-96E8-46DA-AD50-6773AABA049B}" type="presParOf" srcId="{04E1EC60-0DEB-4A5D-8D43-05662DA1AFB4}" destId="{2C579441-3917-4CC8-B229-194E7FE5D4D0}" srcOrd="1" destOrd="0" presId="urn:microsoft.com/office/officeart/2005/8/layout/chevron2"/>
    <dgm:cxn modelId="{912653DA-DD56-4BC7-B429-A33F41C68BDF}" type="presParOf" srcId="{E5E2A9D4-3247-4EFB-B1DC-13D504EB7FDC}" destId="{A9E57396-03C5-4C53-BF7F-5B5CC562B1C0}" srcOrd="3" destOrd="0" presId="urn:microsoft.com/office/officeart/2005/8/layout/chevron2"/>
    <dgm:cxn modelId="{15CB5E17-1F69-4DC1-A14A-1BC0F73A49E7}" type="presParOf" srcId="{E5E2A9D4-3247-4EFB-B1DC-13D504EB7FDC}" destId="{AD30C777-F5FB-4600-AED7-22573B7B1EAA}" srcOrd="4" destOrd="0" presId="urn:microsoft.com/office/officeart/2005/8/layout/chevron2"/>
    <dgm:cxn modelId="{C749FB64-F895-49A7-9B79-E653A0BAD17B}" type="presParOf" srcId="{AD30C777-F5FB-4600-AED7-22573B7B1EAA}" destId="{7E6C0202-149E-4168-A5C9-C04503F0CBCA}" srcOrd="0" destOrd="0" presId="urn:microsoft.com/office/officeart/2005/8/layout/chevron2"/>
    <dgm:cxn modelId="{D7BB1735-958E-4C3F-A0F1-C0C6B2FBF3F4}" type="presParOf" srcId="{AD30C777-F5FB-4600-AED7-22573B7B1EAA}" destId="{F77D8BD3-191F-40C4-9353-517AD7AAB7C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72345-E956-40BF-A3AC-FB7DEBE2DDD3}"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n-US"/>
        </a:p>
      </dgm:t>
    </dgm:pt>
    <dgm:pt modelId="{F226541C-82B6-43F7-8040-594CCC8D7753}">
      <dgm:prSet phldrT="[Text]" custT="1"/>
      <dgm:spPr/>
      <dgm:t>
        <a:bodyPr/>
        <a:lstStyle/>
        <a:p>
          <a:r>
            <a:rPr lang="fa-IR" sz="2000" b="0" dirty="0" smtClean="0">
              <a:solidFill>
                <a:schemeClr val="bg1"/>
              </a:solidFill>
              <a:effectLst>
                <a:outerShdw blurRad="38100" dist="38100" dir="2700000" algn="tl">
                  <a:srgbClr val="000000">
                    <a:alpha val="43137"/>
                  </a:srgbClr>
                </a:outerShdw>
              </a:effectLst>
              <a:cs typeface="B Lotus" pitchFamily="2" charset="-78"/>
            </a:rPr>
            <a:t>فرایند نفوذ و سلطه زرسالاران بر جهان اسلام.</a:t>
          </a:r>
          <a:endParaRPr lang="en-US" sz="2000" b="0" dirty="0">
            <a:solidFill>
              <a:schemeClr val="bg1"/>
            </a:solidFill>
            <a:effectLst>
              <a:outerShdw blurRad="38100" dist="38100" dir="2700000" algn="tl">
                <a:srgbClr val="000000">
                  <a:alpha val="43137"/>
                </a:srgbClr>
              </a:outerShdw>
            </a:effectLst>
            <a:cs typeface="B Lotus" pitchFamily="2" charset="-78"/>
          </a:endParaRPr>
        </a:p>
      </dgm:t>
    </dgm:pt>
    <dgm:pt modelId="{2DB67EC6-2387-47DF-83F2-668381AFF548}" type="parTrans" cxnId="{F1247DF8-B63F-4479-9CE1-C7F2DF8E434E}">
      <dgm:prSet/>
      <dgm:spPr/>
      <dgm:t>
        <a:bodyPr/>
        <a:lstStyle/>
        <a:p>
          <a:endParaRPr lang="en-US"/>
        </a:p>
      </dgm:t>
    </dgm:pt>
    <dgm:pt modelId="{B2847FA1-0AEC-44DE-A0BE-BB6922960546}" type="sibTrans" cxnId="{F1247DF8-B63F-4479-9CE1-C7F2DF8E434E}">
      <dgm:prSet/>
      <dgm:spPr/>
      <dgm:t>
        <a:bodyPr/>
        <a:lstStyle/>
        <a:p>
          <a:endParaRPr lang="en-US"/>
        </a:p>
      </dgm:t>
    </dgm:pt>
    <dgm:pt modelId="{83D87C9C-FD4C-4948-BD57-C08BF9B1C7F4}">
      <dgm:prSet phldrT="[Text]" custT="1"/>
      <dgm:spPr/>
      <dgm:t>
        <a:bodyPr/>
        <a:lstStyle/>
        <a:p>
          <a:pPr rtl="1"/>
          <a:r>
            <a:rPr lang="fa-IR" sz="2000" b="0" dirty="0" smtClean="0">
              <a:solidFill>
                <a:schemeClr val="bg1"/>
              </a:solidFill>
              <a:effectLst>
                <a:outerShdw blurRad="38100" dist="38100" dir="2700000" algn="tl">
                  <a:srgbClr val="000000">
                    <a:alpha val="43137"/>
                  </a:srgbClr>
                </a:outerShdw>
              </a:effectLst>
              <a:cs typeface="B Lotus" pitchFamily="2" charset="-78"/>
            </a:rPr>
            <a:t>تقابل با اسلام و رسول الله ؛</a:t>
          </a:r>
          <a:endParaRPr lang="en-US" sz="2000" b="0" dirty="0">
            <a:solidFill>
              <a:schemeClr val="bg1"/>
            </a:solidFill>
            <a:effectLst>
              <a:outerShdw blurRad="38100" dist="38100" dir="2700000" algn="tl">
                <a:srgbClr val="000000">
                  <a:alpha val="43137"/>
                </a:srgbClr>
              </a:outerShdw>
            </a:effectLst>
            <a:cs typeface="B Lotus" pitchFamily="2" charset="-78"/>
          </a:endParaRPr>
        </a:p>
      </dgm:t>
    </dgm:pt>
    <dgm:pt modelId="{831BC02B-72E3-42A3-B08E-44F35D4FA8DF}" type="parTrans" cxnId="{19299405-E797-4572-915B-FA690F6E1A56}">
      <dgm:prSet/>
      <dgm:spPr/>
      <dgm:t>
        <a:bodyPr/>
        <a:lstStyle/>
        <a:p>
          <a:endParaRPr lang="en-US"/>
        </a:p>
      </dgm:t>
    </dgm:pt>
    <dgm:pt modelId="{7E9BCF45-268A-4B59-AEFE-51AFF4EF7840}" type="sibTrans" cxnId="{19299405-E797-4572-915B-FA690F6E1A56}">
      <dgm:prSet/>
      <dgm:spPr/>
      <dgm:t>
        <a:bodyPr/>
        <a:lstStyle/>
        <a:p>
          <a:endParaRPr lang="en-US"/>
        </a:p>
      </dgm:t>
    </dgm:pt>
    <dgm:pt modelId="{4BBA15B9-9019-4FDB-811B-DE95FC777041}">
      <dgm:prSet phldrT="[Text]" custT="1"/>
      <dgm:spPr/>
      <dgm:t>
        <a:bodyPr/>
        <a:lstStyle/>
        <a:p>
          <a:pPr rtl="1"/>
          <a:r>
            <a:rPr lang="fa-IR" sz="2000" b="0" dirty="0" smtClean="0">
              <a:solidFill>
                <a:schemeClr val="bg1"/>
              </a:solidFill>
              <a:effectLst>
                <a:outerShdw blurRad="38100" dist="38100" dir="2700000" algn="tl">
                  <a:srgbClr val="000000">
                    <a:alpha val="43137"/>
                  </a:srgbClr>
                </a:outerShdw>
              </a:effectLst>
              <a:cs typeface="B Lotus" pitchFamily="2" charset="-78"/>
            </a:rPr>
            <a:t>تسلیم و پذیرش دروغین اسلام؛</a:t>
          </a:r>
          <a:endParaRPr lang="en-US" sz="2000" b="0" dirty="0">
            <a:solidFill>
              <a:schemeClr val="bg1"/>
            </a:solidFill>
            <a:effectLst>
              <a:outerShdw blurRad="38100" dist="38100" dir="2700000" algn="tl">
                <a:srgbClr val="000000">
                  <a:alpha val="43137"/>
                </a:srgbClr>
              </a:outerShdw>
            </a:effectLst>
            <a:cs typeface="B Lotus" pitchFamily="2" charset="-78"/>
          </a:endParaRPr>
        </a:p>
      </dgm:t>
    </dgm:pt>
    <dgm:pt modelId="{AA89E135-A1E6-4AD6-ADA0-3D6C383F76E0}" type="parTrans" cxnId="{55AF6D08-DFBD-4FB8-8B68-73D55FCA96FD}">
      <dgm:prSet/>
      <dgm:spPr/>
      <dgm:t>
        <a:bodyPr/>
        <a:lstStyle/>
        <a:p>
          <a:endParaRPr lang="en-US"/>
        </a:p>
      </dgm:t>
    </dgm:pt>
    <dgm:pt modelId="{5821ABF1-01D1-44CC-9B34-B900B51353E9}" type="sibTrans" cxnId="{55AF6D08-DFBD-4FB8-8B68-73D55FCA96FD}">
      <dgm:prSet/>
      <dgm:spPr/>
      <dgm:t>
        <a:bodyPr/>
        <a:lstStyle/>
        <a:p>
          <a:endParaRPr lang="en-US"/>
        </a:p>
      </dgm:t>
    </dgm:pt>
    <dgm:pt modelId="{8F827BFF-F0E0-4D8B-B965-6A8A3DE63ED2}">
      <dgm:prSet phldrT="[Text]" custT="1"/>
      <dgm:spPr/>
      <dgm:t>
        <a:bodyPr/>
        <a:lstStyle/>
        <a:p>
          <a:pPr rtl="1"/>
          <a:r>
            <a:rPr lang="fa-IR" sz="2000" b="0" dirty="0" smtClean="0">
              <a:solidFill>
                <a:schemeClr val="bg1"/>
              </a:solidFill>
              <a:effectLst>
                <a:outerShdw blurRad="38100" dist="38100" dir="2700000" algn="tl">
                  <a:srgbClr val="000000">
                    <a:alpha val="43137"/>
                  </a:srgbClr>
                </a:outerShdw>
              </a:effectLst>
              <a:cs typeface="B Lotus" pitchFamily="2" charset="-78"/>
            </a:rPr>
            <a:t>نفوذ و سلطه بر بخشهایی از اسلام؛</a:t>
          </a:r>
          <a:endParaRPr lang="en-US" sz="2000" b="0" dirty="0">
            <a:solidFill>
              <a:schemeClr val="bg1"/>
            </a:solidFill>
            <a:effectLst>
              <a:outerShdw blurRad="38100" dist="38100" dir="2700000" algn="tl">
                <a:srgbClr val="000000">
                  <a:alpha val="43137"/>
                </a:srgbClr>
              </a:outerShdw>
            </a:effectLst>
            <a:cs typeface="B Lotus" pitchFamily="2" charset="-78"/>
          </a:endParaRPr>
        </a:p>
      </dgm:t>
    </dgm:pt>
    <dgm:pt modelId="{38DE1FDC-5913-4371-82BA-CFD4FF49F4D5}" type="parTrans" cxnId="{E3325792-E3BD-4F82-A4FF-42D3169F6D15}">
      <dgm:prSet/>
      <dgm:spPr/>
      <dgm:t>
        <a:bodyPr/>
        <a:lstStyle/>
        <a:p>
          <a:endParaRPr lang="en-US"/>
        </a:p>
      </dgm:t>
    </dgm:pt>
    <dgm:pt modelId="{050527E2-826E-420F-A598-FAAD0566261D}" type="sibTrans" cxnId="{E3325792-E3BD-4F82-A4FF-42D3169F6D15}">
      <dgm:prSet/>
      <dgm:spPr/>
      <dgm:t>
        <a:bodyPr/>
        <a:lstStyle/>
        <a:p>
          <a:endParaRPr lang="en-US"/>
        </a:p>
      </dgm:t>
    </dgm:pt>
    <dgm:pt modelId="{0CFAD2C0-B0F6-43F5-A147-6822EE9DBD6C}">
      <dgm:prSet phldrT="[Text]" custT="1"/>
      <dgm:spPr/>
      <dgm:t>
        <a:bodyPr/>
        <a:lstStyle/>
        <a:p>
          <a:pPr rtl="1"/>
          <a:r>
            <a:rPr lang="fa-IR" sz="2000" b="0" dirty="0" smtClean="0">
              <a:solidFill>
                <a:schemeClr val="bg1"/>
              </a:solidFill>
              <a:effectLst>
                <a:outerShdw blurRad="38100" dist="38100" dir="2700000" algn="tl">
                  <a:srgbClr val="000000">
                    <a:alpha val="43137"/>
                  </a:srgbClr>
                </a:outerShdw>
              </a:effectLst>
              <a:cs typeface="B Lotus" pitchFamily="2" charset="-78"/>
            </a:rPr>
            <a:t>سعی بر استحاله و تحریف اسلام؛</a:t>
          </a:r>
          <a:endParaRPr lang="en-US" sz="2000" b="0" dirty="0">
            <a:solidFill>
              <a:schemeClr val="bg1"/>
            </a:solidFill>
            <a:effectLst>
              <a:outerShdw blurRad="38100" dist="38100" dir="2700000" algn="tl">
                <a:srgbClr val="000000">
                  <a:alpha val="43137"/>
                </a:srgbClr>
              </a:outerShdw>
            </a:effectLst>
            <a:cs typeface="B Lotus" pitchFamily="2" charset="-78"/>
          </a:endParaRPr>
        </a:p>
      </dgm:t>
    </dgm:pt>
    <dgm:pt modelId="{98AEF863-B14D-43A6-9C8A-1281631E07F4}" type="parTrans" cxnId="{7A595253-C44F-4536-8AF3-53397BB1C420}">
      <dgm:prSet/>
      <dgm:spPr/>
      <dgm:t>
        <a:bodyPr/>
        <a:lstStyle/>
        <a:p>
          <a:endParaRPr lang="en-US"/>
        </a:p>
      </dgm:t>
    </dgm:pt>
    <dgm:pt modelId="{C0C7CA19-0395-4ACB-A55B-E665DF9E70F6}" type="sibTrans" cxnId="{7A595253-C44F-4536-8AF3-53397BB1C420}">
      <dgm:prSet/>
      <dgm:spPr/>
      <dgm:t>
        <a:bodyPr/>
        <a:lstStyle/>
        <a:p>
          <a:endParaRPr lang="en-US"/>
        </a:p>
      </dgm:t>
    </dgm:pt>
    <dgm:pt modelId="{7901FA6A-324F-481E-B6E3-1F8BF1F53316}" type="pres">
      <dgm:prSet presAssocID="{09572345-E956-40BF-A3AC-FB7DEBE2DDD3}" presName="Name0" presStyleCnt="0">
        <dgm:presLayoutVars>
          <dgm:chMax val="1"/>
          <dgm:dir/>
          <dgm:animLvl val="ctr"/>
          <dgm:resizeHandles val="exact"/>
        </dgm:presLayoutVars>
      </dgm:prSet>
      <dgm:spPr/>
      <dgm:t>
        <a:bodyPr/>
        <a:lstStyle/>
        <a:p>
          <a:endParaRPr lang="en-US"/>
        </a:p>
      </dgm:t>
    </dgm:pt>
    <dgm:pt modelId="{D11E79DD-C516-44EF-BA93-3D21CE83C138}" type="pres">
      <dgm:prSet presAssocID="{F226541C-82B6-43F7-8040-594CCC8D7753}" presName="centerShape" presStyleLbl="node0" presStyleIdx="0" presStyleCnt="1"/>
      <dgm:spPr/>
      <dgm:t>
        <a:bodyPr/>
        <a:lstStyle/>
        <a:p>
          <a:endParaRPr lang="en-US"/>
        </a:p>
      </dgm:t>
    </dgm:pt>
    <dgm:pt modelId="{14966C40-C017-4844-9D57-750A2EB2DC8A}" type="pres">
      <dgm:prSet presAssocID="{83D87C9C-FD4C-4948-BD57-C08BF9B1C7F4}" presName="node" presStyleLbl="node1" presStyleIdx="0" presStyleCnt="4">
        <dgm:presLayoutVars>
          <dgm:bulletEnabled val="1"/>
        </dgm:presLayoutVars>
      </dgm:prSet>
      <dgm:spPr/>
      <dgm:t>
        <a:bodyPr/>
        <a:lstStyle/>
        <a:p>
          <a:endParaRPr lang="en-US"/>
        </a:p>
      </dgm:t>
    </dgm:pt>
    <dgm:pt modelId="{0DF263CC-B643-4917-9846-87A4C79EFE85}" type="pres">
      <dgm:prSet presAssocID="{83D87C9C-FD4C-4948-BD57-C08BF9B1C7F4}" presName="dummy" presStyleCnt="0"/>
      <dgm:spPr/>
    </dgm:pt>
    <dgm:pt modelId="{8D6DF0D8-7C8D-4B9A-9A1F-A602AB1D38F4}" type="pres">
      <dgm:prSet presAssocID="{7E9BCF45-268A-4B59-AEFE-51AFF4EF7840}" presName="sibTrans" presStyleLbl="sibTrans2D1" presStyleIdx="0" presStyleCnt="4"/>
      <dgm:spPr/>
      <dgm:t>
        <a:bodyPr/>
        <a:lstStyle/>
        <a:p>
          <a:endParaRPr lang="en-US"/>
        </a:p>
      </dgm:t>
    </dgm:pt>
    <dgm:pt modelId="{AA8AED90-3148-4A36-88B0-730BDD27930E}" type="pres">
      <dgm:prSet presAssocID="{4BBA15B9-9019-4FDB-811B-DE95FC777041}" presName="node" presStyleLbl="node1" presStyleIdx="1" presStyleCnt="4">
        <dgm:presLayoutVars>
          <dgm:bulletEnabled val="1"/>
        </dgm:presLayoutVars>
      </dgm:prSet>
      <dgm:spPr/>
      <dgm:t>
        <a:bodyPr/>
        <a:lstStyle/>
        <a:p>
          <a:endParaRPr lang="en-US"/>
        </a:p>
      </dgm:t>
    </dgm:pt>
    <dgm:pt modelId="{411DBAB7-6C80-4E22-98BB-C0B587ED70E2}" type="pres">
      <dgm:prSet presAssocID="{4BBA15B9-9019-4FDB-811B-DE95FC777041}" presName="dummy" presStyleCnt="0"/>
      <dgm:spPr/>
    </dgm:pt>
    <dgm:pt modelId="{0236C7E6-E5E6-4765-AA0A-5625C0DDF98E}" type="pres">
      <dgm:prSet presAssocID="{5821ABF1-01D1-44CC-9B34-B900B51353E9}" presName="sibTrans" presStyleLbl="sibTrans2D1" presStyleIdx="1" presStyleCnt="4"/>
      <dgm:spPr/>
      <dgm:t>
        <a:bodyPr/>
        <a:lstStyle/>
        <a:p>
          <a:endParaRPr lang="en-US"/>
        </a:p>
      </dgm:t>
    </dgm:pt>
    <dgm:pt modelId="{78564901-41E9-4B32-B08B-AA9122451012}" type="pres">
      <dgm:prSet presAssocID="{8F827BFF-F0E0-4D8B-B965-6A8A3DE63ED2}" presName="node" presStyleLbl="node1" presStyleIdx="2" presStyleCnt="4">
        <dgm:presLayoutVars>
          <dgm:bulletEnabled val="1"/>
        </dgm:presLayoutVars>
      </dgm:prSet>
      <dgm:spPr/>
      <dgm:t>
        <a:bodyPr/>
        <a:lstStyle/>
        <a:p>
          <a:endParaRPr lang="en-US"/>
        </a:p>
      </dgm:t>
    </dgm:pt>
    <dgm:pt modelId="{A0065D54-32AB-4F54-8A95-9995969B71A9}" type="pres">
      <dgm:prSet presAssocID="{8F827BFF-F0E0-4D8B-B965-6A8A3DE63ED2}" presName="dummy" presStyleCnt="0"/>
      <dgm:spPr/>
    </dgm:pt>
    <dgm:pt modelId="{28344A50-86D5-4B70-9059-CA36B2C2D287}" type="pres">
      <dgm:prSet presAssocID="{050527E2-826E-420F-A598-FAAD0566261D}" presName="sibTrans" presStyleLbl="sibTrans2D1" presStyleIdx="2" presStyleCnt="4"/>
      <dgm:spPr/>
      <dgm:t>
        <a:bodyPr/>
        <a:lstStyle/>
        <a:p>
          <a:endParaRPr lang="en-US"/>
        </a:p>
      </dgm:t>
    </dgm:pt>
    <dgm:pt modelId="{7E30BE54-BFB8-4077-BF7C-BEF06FB07CFB}" type="pres">
      <dgm:prSet presAssocID="{0CFAD2C0-B0F6-43F5-A147-6822EE9DBD6C}" presName="node" presStyleLbl="node1" presStyleIdx="3" presStyleCnt="4">
        <dgm:presLayoutVars>
          <dgm:bulletEnabled val="1"/>
        </dgm:presLayoutVars>
      </dgm:prSet>
      <dgm:spPr/>
      <dgm:t>
        <a:bodyPr/>
        <a:lstStyle/>
        <a:p>
          <a:endParaRPr lang="en-US"/>
        </a:p>
      </dgm:t>
    </dgm:pt>
    <dgm:pt modelId="{D6761A85-697B-42B6-B35F-E9C1DE0C2E1B}" type="pres">
      <dgm:prSet presAssocID="{0CFAD2C0-B0F6-43F5-A147-6822EE9DBD6C}" presName="dummy" presStyleCnt="0"/>
      <dgm:spPr/>
    </dgm:pt>
    <dgm:pt modelId="{8ED69321-0C6D-4C70-9D9E-DE0105258767}" type="pres">
      <dgm:prSet presAssocID="{C0C7CA19-0395-4ACB-A55B-E665DF9E70F6}" presName="sibTrans" presStyleLbl="sibTrans2D1" presStyleIdx="3" presStyleCnt="4"/>
      <dgm:spPr/>
      <dgm:t>
        <a:bodyPr/>
        <a:lstStyle/>
        <a:p>
          <a:endParaRPr lang="en-US"/>
        </a:p>
      </dgm:t>
    </dgm:pt>
  </dgm:ptLst>
  <dgm:cxnLst>
    <dgm:cxn modelId="{ACEF1EB3-98D8-4B46-A21D-4E38254C245E}" type="presOf" srcId="{050527E2-826E-420F-A598-FAAD0566261D}" destId="{28344A50-86D5-4B70-9059-CA36B2C2D287}" srcOrd="0" destOrd="0" presId="urn:microsoft.com/office/officeart/2005/8/layout/radial6"/>
    <dgm:cxn modelId="{959B436A-1C70-4DB1-8B24-48A7048C8E75}" type="presOf" srcId="{09572345-E956-40BF-A3AC-FB7DEBE2DDD3}" destId="{7901FA6A-324F-481E-B6E3-1F8BF1F53316}" srcOrd="0" destOrd="0" presId="urn:microsoft.com/office/officeart/2005/8/layout/radial6"/>
    <dgm:cxn modelId="{691DC1AD-061B-4EEB-AFF1-30E0C0FC8462}" type="presOf" srcId="{83D87C9C-FD4C-4948-BD57-C08BF9B1C7F4}" destId="{14966C40-C017-4844-9D57-750A2EB2DC8A}" srcOrd="0" destOrd="0" presId="urn:microsoft.com/office/officeart/2005/8/layout/radial6"/>
    <dgm:cxn modelId="{78ECBBB8-7753-4E9F-88D6-A37A82269D03}" type="presOf" srcId="{C0C7CA19-0395-4ACB-A55B-E665DF9E70F6}" destId="{8ED69321-0C6D-4C70-9D9E-DE0105258767}" srcOrd="0" destOrd="0" presId="urn:microsoft.com/office/officeart/2005/8/layout/radial6"/>
    <dgm:cxn modelId="{E392241A-CC00-412B-8696-5D68C482B93F}" type="presOf" srcId="{4BBA15B9-9019-4FDB-811B-DE95FC777041}" destId="{AA8AED90-3148-4A36-88B0-730BDD27930E}" srcOrd="0" destOrd="0" presId="urn:microsoft.com/office/officeart/2005/8/layout/radial6"/>
    <dgm:cxn modelId="{F1942484-7204-4B50-AC92-DB09A060E3B4}" type="presOf" srcId="{F226541C-82B6-43F7-8040-594CCC8D7753}" destId="{D11E79DD-C516-44EF-BA93-3D21CE83C138}" srcOrd="0" destOrd="0" presId="urn:microsoft.com/office/officeart/2005/8/layout/radial6"/>
    <dgm:cxn modelId="{19299405-E797-4572-915B-FA690F6E1A56}" srcId="{F226541C-82B6-43F7-8040-594CCC8D7753}" destId="{83D87C9C-FD4C-4948-BD57-C08BF9B1C7F4}" srcOrd="0" destOrd="0" parTransId="{831BC02B-72E3-42A3-B08E-44F35D4FA8DF}" sibTransId="{7E9BCF45-268A-4B59-AEFE-51AFF4EF7840}"/>
    <dgm:cxn modelId="{F1247DF8-B63F-4479-9CE1-C7F2DF8E434E}" srcId="{09572345-E956-40BF-A3AC-FB7DEBE2DDD3}" destId="{F226541C-82B6-43F7-8040-594CCC8D7753}" srcOrd="0" destOrd="0" parTransId="{2DB67EC6-2387-47DF-83F2-668381AFF548}" sibTransId="{B2847FA1-0AEC-44DE-A0BE-BB6922960546}"/>
    <dgm:cxn modelId="{55AF6D08-DFBD-4FB8-8B68-73D55FCA96FD}" srcId="{F226541C-82B6-43F7-8040-594CCC8D7753}" destId="{4BBA15B9-9019-4FDB-811B-DE95FC777041}" srcOrd="1" destOrd="0" parTransId="{AA89E135-A1E6-4AD6-ADA0-3D6C383F76E0}" sibTransId="{5821ABF1-01D1-44CC-9B34-B900B51353E9}"/>
    <dgm:cxn modelId="{1D049215-DF0F-4203-91FB-A7691C49521F}" type="presOf" srcId="{0CFAD2C0-B0F6-43F5-A147-6822EE9DBD6C}" destId="{7E30BE54-BFB8-4077-BF7C-BEF06FB07CFB}" srcOrd="0" destOrd="0" presId="urn:microsoft.com/office/officeart/2005/8/layout/radial6"/>
    <dgm:cxn modelId="{7CA8C435-FEA3-4C28-B329-101719651BC2}" type="presOf" srcId="{8F827BFF-F0E0-4D8B-B965-6A8A3DE63ED2}" destId="{78564901-41E9-4B32-B08B-AA9122451012}" srcOrd="0" destOrd="0" presId="urn:microsoft.com/office/officeart/2005/8/layout/radial6"/>
    <dgm:cxn modelId="{7A595253-C44F-4536-8AF3-53397BB1C420}" srcId="{F226541C-82B6-43F7-8040-594CCC8D7753}" destId="{0CFAD2C0-B0F6-43F5-A147-6822EE9DBD6C}" srcOrd="3" destOrd="0" parTransId="{98AEF863-B14D-43A6-9C8A-1281631E07F4}" sibTransId="{C0C7CA19-0395-4ACB-A55B-E665DF9E70F6}"/>
    <dgm:cxn modelId="{E3325792-E3BD-4F82-A4FF-42D3169F6D15}" srcId="{F226541C-82B6-43F7-8040-594CCC8D7753}" destId="{8F827BFF-F0E0-4D8B-B965-6A8A3DE63ED2}" srcOrd="2" destOrd="0" parTransId="{38DE1FDC-5913-4371-82BA-CFD4FF49F4D5}" sibTransId="{050527E2-826E-420F-A598-FAAD0566261D}"/>
    <dgm:cxn modelId="{9BFE3193-4E69-4B18-9929-FABEF14CF45D}" type="presOf" srcId="{7E9BCF45-268A-4B59-AEFE-51AFF4EF7840}" destId="{8D6DF0D8-7C8D-4B9A-9A1F-A602AB1D38F4}" srcOrd="0" destOrd="0" presId="urn:microsoft.com/office/officeart/2005/8/layout/radial6"/>
    <dgm:cxn modelId="{B7F78259-D06C-4CE0-8090-F471E8DB9D98}" type="presOf" srcId="{5821ABF1-01D1-44CC-9B34-B900B51353E9}" destId="{0236C7E6-E5E6-4765-AA0A-5625C0DDF98E}" srcOrd="0" destOrd="0" presId="urn:microsoft.com/office/officeart/2005/8/layout/radial6"/>
    <dgm:cxn modelId="{302BF8BC-E386-4278-A7E4-4C56AF70548A}" type="presParOf" srcId="{7901FA6A-324F-481E-B6E3-1F8BF1F53316}" destId="{D11E79DD-C516-44EF-BA93-3D21CE83C138}" srcOrd="0" destOrd="0" presId="urn:microsoft.com/office/officeart/2005/8/layout/radial6"/>
    <dgm:cxn modelId="{BF983D5C-EF8E-49B4-9D3B-E11C4A12F502}" type="presParOf" srcId="{7901FA6A-324F-481E-B6E3-1F8BF1F53316}" destId="{14966C40-C017-4844-9D57-750A2EB2DC8A}" srcOrd="1" destOrd="0" presId="urn:microsoft.com/office/officeart/2005/8/layout/radial6"/>
    <dgm:cxn modelId="{748B702B-EB1B-41D6-9985-BC96223A9E71}" type="presParOf" srcId="{7901FA6A-324F-481E-B6E3-1F8BF1F53316}" destId="{0DF263CC-B643-4917-9846-87A4C79EFE85}" srcOrd="2" destOrd="0" presId="urn:microsoft.com/office/officeart/2005/8/layout/radial6"/>
    <dgm:cxn modelId="{D7175E18-A7D8-493C-8BC1-32660ED8134C}" type="presParOf" srcId="{7901FA6A-324F-481E-B6E3-1F8BF1F53316}" destId="{8D6DF0D8-7C8D-4B9A-9A1F-A602AB1D38F4}" srcOrd="3" destOrd="0" presId="urn:microsoft.com/office/officeart/2005/8/layout/radial6"/>
    <dgm:cxn modelId="{708861F7-DA27-4F00-A4B6-931990CFCD07}" type="presParOf" srcId="{7901FA6A-324F-481E-B6E3-1F8BF1F53316}" destId="{AA8AED90-3148-4A36-88B0-730BDD27930E}" srcOrd="4" destOrd="0" presId="urn:microsoft.com/office/officeart/2005/8/layout/radial6"/>
    <dgm:cxn modelId="{EBBF48F4-6B70-46FD-A94C-437E9CD30DEE}" type="presParOf" srcId="{7901FA6A-324F-481E-B6E3-1F8BF1F53316}" destId="{411DBAB7-6C80-4E22-98BB-C0B587ED70E2}" srcOrd="5" destOrd="0" presId="urn:microsoft.com/office/officeart/2005/8/layout/radial6"/>
    <dgm:cxn modelId="{3D7EDEAA-AC15-461D-9FC9-1573F313DBC1}" type="presParOf" srcId="{7901FA6A-324F-481E-B6E3-1F8BF1F53316}" destId="{0236C7E6-E5E6-4765-AA0A-5625C0DDF98E}" srcOrd="6" destOrd="0" presId="urn:microsoft.com/office/officeart/2005/8/layout/radial6"/>
    <dgm:cxn modelId="{32ABFFB6-AEE8-405C-B998-2949D67BCDDD}" type="presParOf" srcId="{7901FA6A-324F-481E-B6E3-1F8BF1F53316}" destId="{78564901-41E9-4B32-B08B-AA9122451012}" srcOrd="7" destOrd="0" presId="urn:microsoft.com/office/officeart/2005/8/layout/radial6"/>
    <dgm:cxn modelId="{E5E34ED0-B977-4829-8B86-D8DB42CDC57C}" type="presParOf" srcId="{7901FA6A-324F-481E-B6E3-1F8BF1F53316}" destId="{A0065D54-32AB-4F54-8A95-9995969B71A9}" srcOrd="8" destOrd="0" presId="urn:microsoft.com/office/officeart/2005/8/layout/radial6"/>
    <dgm:cxn modelId="{95DE0F9E-7F13-4926-8838-9FBAF98E48E7}" type="presParOf" srcId="{7901FA6A-324F-481E-B6E3-1F8BF1F53316}" destId="{28344A50-86D5-4B70-9059-CA36B2C2D287}" srcOrd="9" destOrd="0" presId="urn:microsoft.com/office/officeart/2005/8/layout/radial6"/>
    <dgm:cxn modelId="{755FA95C-FA36-418B-B293-6E64FC91282D}" type="presParOf" srcId="{7901FA6A-324F-481E-B6E3-1F8BF1F53316}" destId="{7E30BE54-BFB8-4077-BF7C-BEF06FB07CFB}" srcOrd="10" destOrd="0" presId="urn:microsoft.com/office/officeart/2005/8/layout/radial6"/>
    <dgm:cxn modelId="{A534C98F-0926-4374-A743-E1472CADB3AC}" type="presParOf" srcId="{7901FA6A-324F-481E-B6E3-1F8BF1F53316}" destId="{D6761A85-697B-42B6-B35F-E9C1DE0C2E1B}" srcOrd="11" destOrd="0" presId="urn:microsoft.com/office/officeart/2005/8/layout/radial6"/>
    <dgm:cxn modelId="{168F7F17-3F61-4EAA-9C45-44ACCA9C4D7E}" type="presParOf" srcId="{7901FA6A-324F-481E-B6E3-1F8BF1F53316}" destId="{8ED69321-0C6D-4C70-9D9E-DE010525876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4617895-9971-49D0-815D-81FF72A41752}" type="datetimeFigureOut">
              <a:rPr lang="en-US" smtClean="0"/>
              <a:t>11/7/2019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7C2B750-E698-4AC1-808E-AE036796747C}" type="slidenum">
              <a:rPr lang="en-US" smtClean="0"/>
              <a:t>‹#›</a:t>
            </a:fld>
            <a:endParaRPr lang="en-US"/>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17895-9971-49D0-815D-81FF72A4175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2B750-E698-4AC1-808E-AE036796747C}" type="slidenum">
              <a:rPr lang="en-US" smtClean="0"/>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17895-9971-49D0-815D-81FF72A4175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2B750-E698-4AC1-808E-AE036796747C}" type="slidenum">
              <a:rPr lang="en-US" smtClean="0"/>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17895-9971-49D0-815D-81FF72A4175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2B750-E698-4AC1-808E-AE036796747C}"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17895-9971-49D0-815D-81FF72A41752}"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2B750-E698-4AC1-808E-AE03679674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617895-9971-49D0-815D-81FF72A41752}"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2B750-E698-4AC1-808E-AE036796747C}"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617895-9971-49D0-815D-81FF72A41752}"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2B750-E698-4AC1-808E-AE036796747C}" type="slidenum">
              <a:rPr lang="en-US" smtClean="0"/>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617895-9971-49D0-815D-81FF72A41752}"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2B750-E698-4AC1-808E-AE036796747C}" type="slidenum">
              <a:rPr lang="en-US" smtClean="0"/>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17895-9971-49D0-815D-81FF72A41752}"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2B750-E698-4AC1-808E-AE03679674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17895-9971-49D0-815D-81FF72A41752}"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2B750-E698-4AC1-808E-AE03679674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17895-9971-49D0-815D-81FF72A41752}"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2B750-E698-4AC1-808E-AE03679674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94617895-9971-49D0-815D-81FF72A41752}" type="datetimeFigureOut">
              <a:rPr lang="en-US" smtClean="0"/>
              <a:t>11/7/2019</a:t>
            </a:fld>
            <a:endParaRPr lang="en-US"/>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27C2B750-E698-4AC1-808E-AE03679674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8915" y="-192454"/>
            <a:ext cx="9411445" cy="2847731"/>
          </a:xfrm>
        </p:spPr>
        <p:txBody>
          <a:bodyPr/>
          <a:lstStyle/>
          <a:p>
            <a:pPr algn="ctr"/>
            <a:r>
              <a:rPr lang="fa-IR" b="1" dirty="0" smtClean="0">
                <a:solidFill>
                  <a:srgbClr val="FFFF00"/>
                </a:solidFill>
                <a:cs typeface="B Titr" pitchFamily="2" charset="-78"/>
              </a:rPr>
              <a:t>جریان شناسی فکری – سیاسی</a:t>
            </a:r>
            <a:br>
              <a:rPr lang="fa-IR" b="1" dirty="0" smtClean="0">
                <a:solidFill>
                  <a:srgbClr val="FFFF00"/>
                </a:solidFill>
                <a:cs typeface="B Titr" pitchFamily="2" charset="-78"/>
              </a:rPr>
            </a:br>
            <a:r>
              <a:rPr lang="fa-IR" b="1" dirty="0" smtClean="0">
                <a:solidFill>
                  <a:srgbClr val="FFFF00"/>
                </a:solidFill>
                <a:cs typeface="B Titr" pitchFamily="2" charset="-78"/>
              </a:rPr>
              <a:t>صدر اسلام</a:t>
            </a:r>
            <a:endParaRPr lang="en-US" sz="5400" b="1" dirty="0">
              <a:solidFill>
                <a:srgbClr val="FFFF00"/>
              </a:solidFill>
              <a:cs typeface="B Titr" pitchFamily="2" charset="-78"/>
            </a:endParaRPr>
          </a:p>
        </p:txBody>
      </p:sp>
      <p:sp>
        <p:nvSpPr>
          <p:cNvPr id="3" name="Subtitle 2"/>
          <p:cNvSpPr>
            <a:spLocks noGrp="1"/>
          </p:cNvSpPr>
          <p:nvPr>
            <p:ph type="subTitle" idx="1"/>
          </p:nvPr>
        </p:nvSpPr>
        <p:spPr>
          <a:xfrm>
            <a:off x="1828800" y="3767861"/>
            <a:ext cx="8534400" cy="2575789"/>
          </a:xfrm>
        </p:spPr>
        <p:txBody>
          <a:bodyPr>
            <a:normAutofit fontScale="92500" lnSpcReduction="10000"/>
          </a:bodyPr>
          <a:lstStyle/>
          <a:p>
            <a:pPr algn="ctr"/>
            <a:r>
              <a:rPr lang="fa-IR" sz="2000" dirty="0" smtClean="0">
                <a:solidFill>
                  <a:schemeClr val="accent3">
                    <a:lumMod val="60000"/>
                    <a:lumOff val="40000"/>
                  </a:schemeClr>
                </a:solidFill>
                <a:cs typeface="MRT_Liner Print-out" panose="00000400000000000000" pitchFamily="2" charset="-78"/>
              </a:rPr>
              <a:t>بر اساس کتاب </a:t>
            </a:r>
          </a:p>
          <a:p>
            <a:pPr algn="ctr" rtl="1"/>
            <a:r>
              <a:rPr lang="fa-IR" sz="3000" b="1" dirty="0" smtClean="0">
                <a:solidFill>
                  <a:schemeClr val="accent3">
                    <a:lumMod val="60000"/>
                    <a:lumOff val="40000"/>
                  </a:schemeClr>
                </a:solidFill>
                <a:cs typeface="MRT_Liner Print-out" panose="00000400000000000000" pitchFamily="2" charset="-78"/>
              </a:rPr>
              <a:t>جریان شناسی فکری سیاسی صدر اسلام</a:t>
            </a:r>
            <a:endParaRPr lang="en-US" sz="3000" b="1" dirty="0" smtClean="0">
              <a:solidFill>
                <a:schemeClr val="accent3">
                  <a:lumMod val="60000"/>
                  <a:lumOff val="40000"/>
                </a:schemeClr>
              </a:solidFill>
              <a:cs typeface="MRT_Liner Print-out" panose="00000400000000000000" pitchFamily="2" charset="-78"/>
            </a:endParaRPr>
          </a:p>
          <a:p>
            <a:pPr rtl="1"/>
            <a:r>
              <a:rPr lang="fa-IR" sz="2200" dirty="0">
                <a:solidFill>
                  <a:srgbClr val="D0BE40">
                    <a:lumMod val="60000"/>
                    <a:lumOff val="40000"/>
                  </a:srgbClr>
                </a:solidFill>
                <a:cs typeface="MRT_Liner Print-out" panose="00000400000000000000" pitchFamily="2" charset="-78"/>
              </a:rPr>
              <a:t>اثر حجت الاسلام  دکتر </a:t>
            </a:r>
            <a:r>
              <a:rPr lang="fa-IR" sz="2200" dirty="0" smtClean="0">
                <a:solidFill>
                  <a:srgbClr val="D0BE40">
                    <a:lumMod val="60000"/>
                    <a:lumOff val="40000"/>
                  </a:srgbClr>
                </a:solidFill>
                <a:cs typeface="MRT_Liner Print-out" panose="00000400000000000000" pitchFamily="2" charset="-78"/>
              </a:rPr>
              <a:t>سلیمانی</a:t>
            </a:r>
            <a:endParaRPr lang="en-US" sz="2200" dirty="0" smtClean="0">
              <a:solidFill>
                <a:srgbClr val="D0BE40">
                  <a:lumMod val="60000"/>
                  <a:lumOff val="40000"/>
                </a:srgbClr>
              </a:solidFill>
              <a:cs typeface="MRT_Liner Print-out" panose="00000400000000000000" pitchFamily="2" charset="-78"/>
            </a:endParaRPr>
          </a:p>
          <a:p>
            <a:pPr rtl="1"/>
            <a:endParaRPr lang="en-US" sz="2000" dirty="0">
              <a:solidFill>
                <a:srgbClr val="D0BE40">
                  <a:lumMod val="60000"/>
                  <a:lumOff val="40000"/>
                </a:srgbClr>
              </a:solidFill>
              <a:cs typeface="MRT_Liner Print-out" panose="00000400000000000000" pitchFamily="2" charset="-78"/>
            </a:endParaRPr>
          </a:p>
          <a:p>
            <a:pPr rtl="1"/>
            <a:endParaRPr lang="en-US" sz="2000" dirty="0" smtClean="0">
              <a:solidFill>
                <a:srgbClr val="D0BE40">
                  <a:lumMod val="60000"/>
                  <a:lumOff val="40000"/>
                </a:srgbClr>
              </a:solidFill>
              <a:cs typeface="MRT_Liner Print-out" panose="00000400000000000000" pitchFamily="2" charset="-78"/>
            </a:endParaRPr>
          </a:p>
          <a:p>
            <a:pPr rtl="1"/>
            <a:r>
              <a:rPr lang="fa-IR" sz="2000" dirty="0" smtClean="0">
                <a:solidFill>
                  <a:srgbClr val="D0BE40">
                    <a:lumMod val="60000"/>
                    <a:lumOff val="40000"/>
                  </a:srgbClr>
                </a:solidFill>
                <a:cs typeface="MRT_Liner Print-out" panose="00000400000000000000" pitchFamily="2" charset="-78"/>
              </a:rPr>
              <a:t>تنظیم کننده </a:t>
            </a:r>
          </a:p>
          <a:p>
            <a:pPr rtl="1"/>
            <a:r>
              <a:rPr lang="fa-IR" sz="2200" dirty="0" smtClean="0">
                <a:solidFill>
                  <a:srgbClr val="D0BE40">
                    <a:lumMod val="60000"/>
                    <a:lumOff val="40000"/>
                  </a:srgbClr>
                </a:solidFill>
                <a:cs typeface="MRT_Liner Print-out" panose="00000400000000000000" pitchFamily="2" charset="-78"/>
              </a:rPr>
              <a:t>حسن شفیعی</a:t>
            </a:r>
            <a:endParaRPr lang="en-US" sz="2200" dirty="0">
              <a:solidFill>
                <a:schemeClr val="accent3">
                  <a:lumMod val="60000"/>
                  <a:lumOff val="40000"/>
                </a:schemeClr>
              </a:solidFill>
              <a:cs typeface="MRT_Liner Print-out" panose="00000400000000000000" pitchFamily="2" charset="-78"/>
            </a:endParaRPr>
          </a:p>
        </p:txBody>
      </p:sp>
    </p:spTree>
    <p:extLst>
      <p:ext uri="{BB962C8B-B14F-4D97-AF65-F5344CB8AC3E}">
        <p14:creationId xmlns:p14="http://schemas.microsoft.com/office/powerpoint/2010/main" val="217828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263" y="2022231"/>
            <a:ext cx="11649806" cy="4422531"/>
          </a:xfrm>
        </p:spPr>
        <p:txBody>
          <a:bodyPr>
            <a:normAutofit lnSpcReduction="10000"/>
          </a:bodyPr>
          <a:lstStyle/>
          <a:p>
            <a:pPr algn="r" rtl="1"/>
            <a:r>
              <a:rPr lang="fa-IR" dirty="0">
                <a:solidFill>
                  <a:srgbClr val="FF0000"/>
                </a:solidFill>
                <a:cs typeface="B Esfehan" pitchFamily="2" charset="-78"/>
              </a:rPr>
              <a:t>وجه محوريت بخشيدن به اهل‌بيت  در بررسي جريان‌هاي صدر اسلام چيست</a:t>
            </a:r>
            <a:r>
              <a:rPr lang="fa-IR" dirty="0" smtClean="0">
                <a:solidFill>
                  <a:srgbClr val="FF0000"/>
                </a:solidFill>
                <a:cs typeface="B Esfehan" pitchFamily="2" charset="-78"/>
              </a:rPr>
              <a:t>؟</a:t>
            </a:r>
          </a:p>
          <a:p>
            <a:pPr marL="0" indent="0" algn="just" rtl="1">
              <a:buNone/>
            </a:pPr>
            <a:r>
              <a:rPr lang="fa-IR" dirty="0" smtClean="0">
                <a:effectLst>
                  <a:outerShdw blurRad="38100" dist="38100" dir="2700000" algn="tl">
                    <a:srgbClr val="000000">
                      <a:alpha val="43137"/>
                    </a:srgbClr>
                  </a:outerShdw>
                </a:effectLst>
                <a:cs typeface="B Lotus" pitchFamily="2" charset="-78"/>
              </a:rPr>
              <a:t>پس </a:t>
            </a:r>
            <a:r>
              <a:rPr lang="fa-IR" dirty="0">
                <a:effectLst>
                  <a:outerShdw blurRad="38100" dist="38100" dir="2700000" algn="tl">
                    <a:srgbClr val="000000">
                      <a:alpha val="43137"/>
                    </a:srgbClr>
                  </a:outerShdw>
                </a:effectLst>
                <a:cs typeface="B Lotus" pitchFamily="2" charset="-78"/>
              </a:rPr>
              <a:t>از رسول </a:t>
            </a:r>
            <a:r>
              <a:rPr lang="fa-IR" dirty="0" smtClean="0">
                <a:effectLst>
                  <a:outerShdw blurRad="38100" dist="38100" dir="2700000" algn="tl">
                    <a:srgbClr val="000000">
                      <a:alpha val="43137"/>
                    </a:srgbClr>
                  </a:outerShdw>
                </a:effectLst>
                <a:cs typeface="B Lotus" pitchFamily="2" charset="-78"/>
              </a:rPr>
              <a:t>خدا </a:t>
            </a:r>
            <a:r>
              <a:rPr lang="fa-IR" dirty="0">
                <a:effectLst>
                  <a:outerShdw blurRad="38100" dist="38100" dir="2700000" algn="tl">
                    <a:srgbClr val="000000">
                      <a:alpha val="43137"/>
                    </a:srgbClr>
                  </a:outerShdw>
                </a:effectLst>
                <a:cs typeface="B Lotus" pitchFamily="2" charset="-78"/>
              </a:rPr>
              <a:t>مرجع ديني و قضايي و حکومتي هر مسلماني </a:t>
            </a:r>
            <a:r>
              <a:rPr lang="fa-IR" dirty="0" smtClean="0">
                <a:effectLst>
                  <a:outerShdw blurRad="38100" dist="38100" dir="2700000" algn="tl">
                    <a:srgbClr val="000000">
                      <a:alpha val="43137"/>
                    </a:srgbClr>
                  </a:outerShdw>
                </a:effectLst>
                <a:cs typeface="B Lotus" pitchFamily="2" charset="-78"/>
              </a:rPr>
              <a:t>اهل‌بيت </a:t>
            </a:r>
            <a:r>
              <a:rPr lang="fa-IR" dirty="0">
                <a:effectLst>
                  <a:outerShdw blurRad="38100" dist="38100" dir="2700000" algn="tl">
                    <a:srgbClr val="000000">
                      <a:alpha val="43137"/>
                    </a:srgbClr>
                  </a:outerShdw>
                </a:effectLst>
                <a:cs typeface="B Lotus" pitchFamily="2" charset="-78"/>
              </a:rPr>
              <a:t>هستند و آنان از سوي خداوند متعال براي تفسير دين و حاکميت بر جامعة اسلامي نصب شده‌اند. از اين رو برحق بودن يا نبودن هر جرياني بايد با خط </a:t>
            </a:r>
            <a:r>
              <a:rPr lang="fa-IR" dirty="0" smtClean="0">
                <a:effectLst>
                  <a:outerShdw blurRad="38100" dist="38100" dir="2700000" algn="tl">
                    <a:srgbClr val="000000">
                      <a:alpha val="43137"/>
                    </a:srgbClr>
                  </a:outerShdw>
                </a:effectLst>
                <a:cs typeface="B Lotus" pitchFamily="2" charset="-78"/>
              </a:rPr>
              <a:t>اهل‌بيت </a:t>
            </a:r>
            <a:r>
              <a:rPr lang="fa-IR" dirty="0">
                <a:effectLst>
                  <a:outerShdw blurRad="38100" dist="38100" dir="2700000" algn="tl">
                    <a:srgbClr val="000000">
                      <a:alpha val="43137"/>
                    </a:srgbClr>
                  </a:outerShdw>
                </a:effectLst>
                <a:cs typeface="B Lotus" pitchFamily="2" charset="-78"/>
              </a:rPr>
              <a:t>سنجيده شود. بر اين اساس، هر جرياني که در صراط </a:t>
            </a:r>
            <a:r>
              <a:rPr lang="fa-IR" dirty="0" smtClean="0">
                <a:effectLst>
                  <a:outerShdw blurRad="38100" dist="38100" dir="2700000" algn="tl">
                    <a:srgbClr val="000000">
                      <a:alpha val="43137"/>
                    </a:srgbClr>
                  </a:outerShdw>
                </a:effectLst>
                <a:cs typeface="B Lotus" pitchFamily="2" charset="-78"/>
              </a:rPr>
              <a:t>اهل‌بيت  باشد </a:t>
            </a:r>
            <a:r>
              <a:rPr lang="fa-IR" dirty="0">
                <a:effectLst>
                  <a:outerShdw blurRad="38100" dist="38100" dir="2700000" algn="tl">
                    <a:srgbClr val="000000">
                      <a:alpha val="43137"/>
                    </a:srgbClr>
                  </a:outerShdw>
                </a:effectLst>
                <a:cs typeface="B Lotus" pitchFamily="2" charset="-78"/>
              </a:rPr>
              <a:t>در راه حق گام برمي‌دارد و ديگر جريان‌ها، هر اندازه که از </a:t>
            </a:r>
            <a:r>
              <a:rPr lang="fa-IR" dirty="0" smtClean="0">
                <a:effectLst>
                  <a:outerShdw blurRad="38100" dist="38100" dir="2700000" algn="tl">
                    <a:srgbClr val="000000">
                      <a:alpha val="43137"/>
                    </a:srgbClr>
                  </a:outerShdw>
                </a:effectLst>
                <a:cs typeface="B Lotus" pitchFamily="2" charset="-78"/>
              </a:rPr>
              <a:t>اهل‌بيت زاويه </a:t>
            </a:r>
            <a:r>
              <a:rPr lang="fa-IR" dirty="0">
                <a:effectLst>
                  <a:outerShdw blurRad="38100" dist="38100" dir="2700000" algn="tl">
                    <a:srgbClr val="000000">
                      <a:alpha val="43137"/>
                    </a:srgbClr>
                  </a:outerShdw>
                </a:effectLst>
                <a:cs typeface="B Lotus" pitchFamily="2" charset="-78"/>
              </a:rPr>
              <a:t>داشته باشند از مسير حق فاصله گرفته و به باطل نزديک شده‌اند. </a:t>
            </a:r>
            <a:endParaRPr lang="fa-IR" dirty="0" smtClean="0">
              <a:effectLst>
                <a:outerShdw blurRad="38100" dist="38100" dir="2700000" algn="tl">
                  <a:srgbClr val="000000">
                    <a:alpha val="43137"/>
                  </a:srgbClr>
                </a:outerShdw>
              </a:effectLst>
              <a:cs typeface="B Lotus" pitchFamily="2" charset="-78"/>
            </a:endParaRPr>
          </a:p>
          <a:p>
            <a:pPr marL="0" indent="0" algn="just" rtl="1">
              <a:buNone/>
            </a:pPr>
            <a:r>
              <a:rPr lang="fa-IR" dirty="0">
                <a:solidFill>
                  <a:srgbClr val="0070C0"/>
                </a:solidFill>
                <a:cs typeface="B Nazanin" pitchFamily="2" charset="-78"/>
              </a:rPr>
              <a:t>در عصر غيبت به دليل محروم بودن مسلمانان از دسترس به وجود ولي منصوب الهي، امام </a:t>
            </a:r>
            <a:r>
              <a:rPr lang="fa-IR" dirty="0" smtClean="0">
                <a:solidFill>
                  <a:srgbClr val="0070C0"/>
                </a:solidFill>
                <a:cs typeface="B Nazanin" pitchFamily="2" charset="-78"/>
              </a:rPr>
              <a:t>عصر، </a:t>
            </a:r>
            <a:r>
              <a:rPr lang="fa-IR" dirty="0">
                <a:solidFill>
                  <a:srgbClr val="0070C0"/>
                </a:solidFill>
                <a:cs typeface="B Nazanin" pitchFamily="2" charset="-78"/>
              </a:rPr>
              <a:t>بنابر دستور </a:t>
            </a:r>
            <a:r>
              <a:rPr lang="fa-IR" dirty="0" smtClean="0">
                <a:solidFill>
                  <a:srgbClr val="0070C0"/>
                </a:solidFill>
                <a:cs typeface="B Nazanin" pitchFamily="2" charset="-78"/>
              </a:rPr>
              <a:t>اهل‌بيت مسلمانان </a:t>
            </a:r>
            <a:r>
              <a:rPr lang="fa-IR" dirty="0">
                <a:solidFill>
                  <a:srgbClr val="0070C0"/>
                </a:solidFill>
                <a:cs typeface="B Nazanin" pitchFamily="2" charset="-78"/>
              </a:rPr>
              <a:t>موظف‌اند به فقيه جامع‌الشرايط، يعني ولي فقيه مراجعه، و از او اطاعت کنند. و از آنجا که دستور وجوب اطاعت از فقيه جامع‌الشرايط را </a:t>
            </a:r>
            <a:r>
              <a:rPr lang="fa-IR" dirty="0" smtClean="0">
                <a:solidFill>
                  <a:srgbClr val="0070C0"/>
                </a:solidFill>
                <a:cs typeface="B Nazanin" pitchFamily="2" charset="-78"/>
              </a:rPr>
              <a:t>اهل‌بيت صادر </a:t>
            </a:r>
            <a:r>
              <a:rPr lang="fa-IR" dirty="0">
                <a:solidFill>
                  <a:srgbClr val="0070C0"/>
                </a:solidFill>
                <a:cs typeface="B Nazanin" pitchFamily="2" charset="-78"/>
              </a:rPr>
              <a:t>کرده‌اند، اطاعت از آنان، به‌طور غير مستقيم به منزلة اطاعت از امام معصوم است، و مخالفت با ولي‌فقيه به‌منزلة مخالفت با </a:t>
            </a:r>
            <a:r>
              <a:rPr lang="fa-IR" dirty="0" smtClean="0">
                <a:solidFill>
                  <a:srgbClr val="0070C0"/>
                </a:solidFill>
                <a:cs typeface="B Nazanin" pitchFamily="2" charset="-78"/>
              </a:rPr>
              <a:t>اهل‌بيت است</a:t>
            </a:r>
            <a:r>
              <a:rPr lang="fa-IR" dirty="0">
                <a:solidFill>
                  <a:srgbClr val="0070C0"/>
                </a:solidFill>
                <a:cs typeface="B Nazanin" pitchFamily="2" charset="-78"/>
              </a:rPr>
              <a:t>؛ چنان که امام </a:t>
            </a:r>
            <a:r>
              <a:rPr lang="fa-IR" dirty="0" smtClean="0">
                <a:solidFill>
                  <a:srgbClr val="0070C0"/>
                </a:solidFill>
                <a:cs typeface="B Nazanin" pitchFamily="2" charset="-78"/>
              </a:rPr>
              <a:t>صادق مسلمانان </a:t>
            </a:r>
            <a:r>
              <a:rPr lang="fa-IR" dirty="0">
                <a:solidFill>
                  <a:srgbClr val="0070C0"/>
                </a:solidFill>
                <a:cs typeface="B Nazanin" pitchFamily="2" charset="-78"/>
              </a:rPr>
              <a:t>را هنگام اختلاف به فقها ارجاع داده و فرموده‌اند: «... به حاکميت آنان تن دهيد؛ </a:t>
            </a:r>
            <a:r>
              <a:rPr lang="fa-IR" dirty="0" smtClean="0">
                <a:solidFill>
                  <a:srgbClr val="0070C0"/>
                </a:solidFill>
                <a:cs typeface="B Nazanin" pitchFamily="2" charset="-78"/>
              </a:rPr>
              <a:t>چراکه</a:t>
            </a:r>
            <a:r>
              <a:rPr lang="fa-IR" dirty="0">
                <a:solidFill>
                  <a:srgbClr val="0070C0"/>
                </a:solidFill>
                <a:cs typeface="B Nazanin" pitchFamily="2" charset="-78"/>
              </a:rPr>
              <a:t>، من آنها را حاکم بر شما قرار داده‌ام؛ پس اگر فقها بر اساس حکم ما حکم کردند و کسي نپذيرفت، در واقع حکم خدا را کوچک شمرده و حکم ما را نپذيرفته است، و کسي که ما را رد کند خدا را رد کرده و به مرز شرک به خدا رسيده است».</a:t>
            </a:r>
            <a:endParaRPr lang="fa-IR" dirty="0" smtClean="0">
              <a:solidFill>
                <a:srgbClr val="0070C0"/>
              </a:solidFill>
              <a:cs typeface="B Nazanin" pitchFamily="2" charset="-78"/>
            </a:endParaRPr>
          </a:p>
          <a:p>
            <a:pPr marL="0" indent="0" algn="r" rtl="1">
              <a:buNone/>
            </a:pPr>
            <a:endParaRPr lang="en-US" dirty="0"/>
          </a:p>
        </p:txBody>
      </p:sp>
      <p:sp>
        <p:nvSpPr>
          <p:cNvPr id="3" name="Title 2"/>
          <p:cNvSpPr>
            <a:spLocks noGrp="1"/>
          </p:cNvSpPr>
          <p:nvPr>
            <p:ph type="title"/>
          </p:nvPr>
        </p:nvSpPr>
        <p:spPr>
          <a:blipFill>
            <a:blip r:embed="rId2"/>
            <a:tile tx="0" ty="0" sx="100000" sy="100000" flip="none" algn="tl"/>
          </a:blipFill>
        </p:spPr>
        <p:txBody>
          <a:bodyPr>
            <a:scene3d>
              <a:camera prst="orthographicFront"/>
              <a:lightRig rig="threePt" dir="t"/>
            </a:scene3d>
            <a:sp3d extrusionH="57150">
              <a:bevelT w="50800" h="38100" prst="riblet"/>
            </a:sp3d>
          </a:bodyPr>
          <a:lstStyle/>
          <a:p>
            <a:r>
              <a:rPr lang="fa-IR" dirty="0">
                <a:solidFill>
                  <a:srgbClr val="002060"/>
                </a:solidFill>
                <a:cs typeface="B Titr" pitchFamily="2" charset="-78"/>
              </a:rPr>
              <a:t>معیار تقسیم بندی جریانهای صدر اسلام</a:t>
            </a:r>
            <a:endParaRPr lang="en-US" dirty="0">
              <a:cs typeface="B Titr" pitchFamily="2" charset="-78"/>
            </a:endParaRPr>
          </a:p>
        </p:txBody>
      </p:sp>
    </p:spTree>
    <p:extLst>
      <p:ext uri="{BB962C8B-B14F-4D97-AF65-F5344CB8AC3E}">
        <p14:creationId xmlns:p14="http://schemas.microsoft.com/office/powerpoint/2010/main" val="15919823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0" end="0"/>
                                            </p:txEl>
                                          </p:spTgt>
                                        </p:tgtEl>
                                        <p:attrNameLst>
                                          <p:attrName>style.color</p:attrName>
                                        </p:attrNameLst>
                                      </p:cBhvr>
                                      <p:by>
                                        <p:hsl h="7200000" s="0" l="0"/>
                                      </p:by>
                                    </p:animClr>
                                    <p:animClr clrSpc="hsl" dir="cw">
                                      <p:cBhvr>
                                        <p:cTn id="7" dur="500" fill="hold"/>
                                        <p:tgtEl>
                                          <p:spTgt spid="2">
                                            <p:txEl>
                                              <p:pRg st="0" end="0"/>
                                            </p:txEl>
                                          </p:spTgt>
                                        </p:tgtEl>
                                        <p:attrNameLst>
                                          <p:attrName>fillcolor</p:attrName>
                                        </p:attrNameLst>
                                      </p:cBhvr>
                                      <p:by>
                                        <p:hsl h="7200000" s="0" l="0"/>
                                      </p:by>
                                    </p:animClr>
                                    <p:animClr clrSpc="hsl" dir="cw">
                                      <p:cBhvr>
                                        <p:cTn id="8" dur="500" fill="hold"/>
                                        <p:tgtEl>
                                          <p:spTgt spid="2">
                                            <p:txEl>
                                              <p:pRg st="0" end="0"/>
                                            </p:txEl>
                                          </p:spTgt>
                                        </p:tgtEl>
                                        <p:attrNameLst>
                                          <p:attrName>stroke.color</p:attrName>
                                        </p:attrNameLst>
                                      </p:cBhvr>
                                      <p:by>
                                        <p:hsl h="7200000" s="0" l="0"/>
                                      </p:by>
                                    </p:animClr>
                                    <p:set>
                                      <p:cBhvr>
                                        <p:cTn id="9" dur="500" fill="hold"/>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heel(1)">
                                      <p:cBhvr>
                                        <p:cTn id="21"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1755729"/>
              </p:ext>
            </p:extLst>
          </p:nvPr>
        </p:nvGraphicFramePr>
        <p:xfrm>
          <a:off x="931863" y="2247900"/>
          <a:ext cx="10328275"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fa-IR" sz="4800" dirty="0">
                <a:cs typeface="B Titr" pitchFamily="2" charset="-78"/>
              </a:rPr>
              <a:t>جریان شناسی فکری – سیاسی صدر اسلام</a:t>
            </a:r>
            <a:endParaRPr lang="en-US" sz="4800" dirty="0">
              <a:cs typeface="B Titr" pitchFamily="2" charset="-78"/>
            </a:endParaRPr>
          </a:p>
        </p:txBody>
      </p:sp>
    </p:spTree>
    <p:extLst>
      <p:ext uri="{BB962C8B-B14F-4D97-AF65-F5344CB8AC3E}">
        <p14:creationId xmlns:p14="http://schemas.microsoft.com/office/powerpoint/2010/main" val="21629977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523" y="2162908"/>
            <a:ext cx="11456377" cy="4308230"/>
          </a:xfrm>
        </p:spPr>
        <p:txBody>
          <a:bodyPr>
            <a:normAutofit/>
          </a:bodyPr>
          <a:lstStyle/>
          <a:p>
            <a:pPr algn="just" rtl="1"/>
            <a:r>
              <a:rPr lang="fa-IR" sz="2600" dirty="0">
                <a:solidFill>
                  <a:schemeClr val="tx1"/>
                </a:solidFill>
                <a:effectLst>
                  <a:outerShdw blurRad="38100" dist="38100" dir="2700000" algn="tl">
                    <a:srgbClr val="000000">
                      <a:alpha val="43137"/>
                    </a:srgbClr>
                  </a:outerShdw>
                </a:effectLst>
                <a:cs typeface="B Nazanin" pitchFamily="2" charset="-78"/>
              </a:rPr>
              <a:t>يکي از جبهه‌هاي مهم و تأثيرگذار صدر اسلام جريان نيروهاي وفادار به </a:t>
            </a:r>
            <a:r>
              <a:rPr lang="fa-IR" sz="2600" dirty="0" smtClean="0">
                <a:solidFill>
                  <a:schemeClr val="tx1"/>
                </a:solidFill>
                <a:effectLst>
                  <a:outerShdw blurRad="38100" dist="38100" dir="2700000" algn="tl">
                    <a:srgbClr val="000000">
                      <a:alpha val="43137"/>
                    </a:srgbClr>
                  </a:outerShdw>
                </a:effectLst>
                <a:cs typeface="B Nazanin" pitchFamily="2" charset="-78"/>
              </a:rPr>
              <a:t>اهل‌بيت هستند</a:t>
            </a:r>
            <a:r>
              <a:rPr lang="fa-IR" sz="2600" dirty="0">
                <a:solidFill>
                  <a:schemeClr val="tx1"/>
                </a:solidFill>
                <a:effectLst>
                  <a:outerShdw blurRad="38100" dist="38100" dir="2700000" algn="tl">
                    <a:srgbClr val="000000">
                      <a:alpha val="43137"/>
                    </a:srgbClr>
                  </a:outerShdw>
                </a:effectLst>
                <a:cs typeface="B Nazanin" pitchFamily="2" charset="-78"/>
              </a:rPr>
              <a:t>. </a:t>
            </a:r>
            <a:r>
              <a:rPr lang="fa-IR" sz="2600" dirty="0">
                <a:solidFill>
                  <a:srgbClr val="FF0000"/>
                </a:solidFill>
                <a:effectLst>
                  <a:outerShdw blurRad="38100" dist="38100" dir="2700000" algn="tl">
                    <a:srgbClr val="000000">
                      <a:alpha val="43137"/>
                    </a:srgbClr>
                  </a:outerShdw>
                </a:effectLst>
                <a:cs typeface="B Nazanin" pitchFamily="2" charset="-78"/>
              </a:rPr>
              <a:t>اينان کساني بودند که مرجعيت ديني و سياسي </a:t>
            </a:r>
            <a:r>
              <a:rPr lang="fa-IR" sz="2600" dirty="0" smtClean="0">
                <a:solidFill>
                  <a:srgbClr val="FF0000"/>
                </a:solidFill>
                <a:effectLst>
                  <a:outerShdw blurRad="38100" dist="38100" dir="2700000" algn="tl">
                    <a:srgbClr val="000000">
                      <a:alpha val="43137"/>
                    </a:srgbClr>
                  </a:outerShdw>
                </a:effectLst>
                <a:cs typeface="B Nazanin" pitchFamily="2" charset="-78"/>
              </a:rPr>
              <a:t>اهل‌بيت را </a:t>
            </a:r>
            <a:r>
              <a:rPr lang="fa-IR" sz="2600" dirty="0">
                <a:solidFill>
                  <a:srgbClr val="FF0000"/>
                </a:solidFill>
                <a:effectLst>
                  <a:outerShdw blurRad="38100" dist="38100" dir="2700000" algn="tl">
                    <a:srgbClr val="000000">
                      <a:alpha val="43137"/>
                    </a:srgbClr>
                  </a:outerShdw>
                </a:effectLst>
                <a:cs typeface="B Nazanin" pitchFamily="2" charset="-78"/>
              </a:rPr>
              <a:t>قبول داشتند و حاکميت جامعة اسلامي را از آنِ </a:t>
            </a:r>
            <a:r>
              <a:rPr lang="fa-IR" sz="2600" dirty="0" smtClean="0">
                <a:solidFill>
                  <a:srgbClr val="FF0000"/>
                </a:solidFill>
                <a:effectLst>
                  <a:outerShdw blurRad="38100" dist="38100" dir="2700000" algn="tl">
                    <a:srgbClr val="000000">
                      <a:alpha val="43137"/>
                    </a:srgbClr>
                  </a:outerShdw>
                </a:effectLst>
                <a:cs typeface="B Nazanin" pitchFamily="2" charset="-78"/>
              </a:rPr>
              <a:t>اهل‌بيت مي‌دانستند </a:t>
            </a:r>
            <a:r>
              <a:rPr lang="fa-IR" sz="2600" dirty="0">
                <a:solidFill>
                  <a:srgbClr val="FF0000"/>
                </a:solidFill>
                <a:effectLst>
                  <a:outerShdw blurRad="38100" dist="38100" dir="2700000" algn="tl">
                    <a:srgbClr val="000000">
                      <a:alpha val="43137"/>
                    </a:srgbClr>
                  </a:outerShdw>
                </a:effectLst>
                <a:cs typeface="B Nazanin" pitchFamily="2" charset="-78"/>
              </a:rPr>
              <a:t>و در ضرورت </a:t>
            </a:r>
            <a:r>
              <a:rPr lang="fa-IR" sz="2600" dirty="0" smtClean="0">
                <a:solidFill>
                  <a:srgbClr val="FF0000"/>
                </a:solidFill>
                <a:effectLst>
                  <a:outerShdw blurRad="38100" dist="38100" dir="2700000" algn="tl">
                    <a:srgbClr val="000000">
                      <a:alpha val="43137"/>
                    </a:srgbClr>
                  </a:outerShdw>
                </a:effectLst>
                <a:cs typeface="B Nazanin" pitchFamily="2" charset="-78"/>
              </a:rPr>
              <a:t>حمايت </a:t>
            </a:r>
            <a:r>
              <a:rPr lang="fa-IR" sz="2600" dirty="0">
                <a:solidFill>
                  <a:srgbClr val="FF0000"/>
                </a:solidFill>
                <a:effectLst>
                  <a:outerShdw blurRad="38100" dist="38100" dir="2700000" algn="tl">
                    <a:srgbClr val="000000">
                      <a:alpha val="43137"/>
                    </a:srgbClr>
                  </a:outerShdw>
                </a:effectLst>
                <a:cs typeface="B Nazanin" pitchFamily="2" charset="-78"/>
              </a:rPr>
              <a:t>از آنان ترديدي نداشتند</a:t>
            </a:r>
            <a:r>
              <a:rPr lang="fa-IR" sz="2600" dirty="0" smtClean="0">
                <a:solidFill>
                  <a:srgbClr val="FF0000"/>
                </a:solidFill>
                <a:effectLst>
                  <a:outerShdw blurRad="38100" dist="38100" dir="2700000" algn="tl">
                    <a:srgbClr val="000000">
                      <a:alpha val="43137"/>
                    </a:srgbClr>
                  </a:outerShdw>
                </a:effectLst>
                <a:cs typeface="B Nazanin" pitchFamily="2" charset="-78"/>
              </a:rPr>
              <a:t>.</a:t>
            </a:r>
          </a:p>
          <a:p>
            <a:pPr marL="0" indent="0" algn="just" rtl="1">
              <a:buNone/>
            </a:pPr>
            <a:endParaRPr lang="en-US" sz="2600" dirty="0" smtClean="0">
              <a:solidFill>
                <a:schemeClr val="tx1"/>
              </a:solidFill>
              <a:effectLst>
                <a:outerShdw blurRad="38100" dist="38100" dir="2700000" algn="tl">
                  <a:srgbClr val="000000">
                    <a:alpha val="43137"/>
                  </a:srgbClr>
                </a:outerShdw>
              </a:effectLst>
              <a:cs typeface="B Lotus" pitchFamily="2" charset="-78"/>
            </a:endParaRPr>
          </a:p>
          <a:p>
            <a:pPr algn="just" rtl="1"/>
            <a:r>
              <a:rPr lang="fa-IR" sz="2600" dirty="0" smtClean="0">
                <a:solidFill>
                  <a:schemeClr val="tx1"/>
                </a:solidFill>
                <a:effectLst>
                  <a:outerShdw blurRad="38100" dist="38100" dir="2700000" algn="tl">
                    <a:srgbClr val="000000">
                      <a:alpha val="43137"/>
                    </a:srgbClr>
                  </a:outerShdw>
                </a:effectLst>
                <a:cs typeface="B Lotus" pitchFamily="2" charset="-78"/>
              </a:rPr>
              <a:t>اين </a:t>
            </a:r>
            <a:r>
              <a:rPr lang="fa-IR" sz="2600" dirty="0">
                <a:solidFill>
                  <a:schemeClr val="tx1"/>
                </a:solidFill>
                <a:effectLst>
                  <a:outerShdw blurRad="38100" dist="38100" dir="2700000" algn="tl">
                    <a:srgbClr val="000000">
                      <a:alpha val="43137"/>
                    </a:srgbClr>
                  </a:outerShdw>
                </a:effectLst>
                <a:cs typeface="B Lotus" pitchFamily="2" charset="-78"/>
              </a:rPr>
              <a:t>جبهه به رغم اينکه از نظر جمعيت در اقليت به‌سر مي‌بردند از لحاظ کيفي و منطق علمي و عملي و قوه ايمان و استقامت در راه حق رتبة بالايي داشتند، و از اين رو به رغم اينکه جز در مدت کوتاهي از تاريخ صدر اسلام به صدارت سياسي نرسيدند، در تمام دوران صدر اسلام و قرون بعد تا به امروز اقتدار فرهنگي‌شان را حفظ کرده‌اند.</a:t>
            </a:r>
            <a:endParaRPr lang="en-US" sz="2600" dirty="0">
              <a:solidFill>
                <a:schemeClr val="tx1"/>
              </a:solidFill>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p:txBody>
          <a:bodyPr/>
          <a:lstStyle/>
          <a:p>
            <a:r>
              <a:rPr lang="fa-IR" sz="6600" dirty="0" smtClean="0">
                <a:solidFill>
                  <a:srgbClr val="895D1D"/>
                </a:solidFill>
                <a:cs typeface="MRT_Black" panose="00000400000000000000" pitchFamily="2" charset="-78"/>
              </a:rPr>
              <a:t>جبهه رهروان </a:t>
            </a:r>
            <a:r>
              <a:rPr lang="fa-IR" sz="6600" dirty="0">
                <a:solidFill>
                  <a:srgbClr val="895D1D"/>
                </a:solidFill>
                <a:cs typeface="MRT_Black" panose="00000400000000000000" pitchFamily="2" charset="-78"/>
              </a:rPr>
              <a:t>اهلبیت علیهم السلام</a:t>
            </a:r>
            <a:endParaRPr lang="en-US" sz="6600" dirty="0">
              <a:cs typeface="B Titr" pitchFamily="2" charset="-78"/>
            </a:endParaRPr>
          </a:p>
        </p:txBody>
      </p:sp>
    </p:spTree>
    <p:extLst>
      <p:ext uri="{BB962C8B-B14F-4D97-AF65-F5344CB8AC3E}">
        <p14:creationId xmlns:p14="http://schemas.microsoft.com/office/powerpoint/2010/main" val="2466626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2057400"/>
            <a:ext cx="11620500" cy="4324350"/>
          </a:xfrm>
        </p:spPr>
        <p:txBody>
          <a:bodyPr>
            <a:normAutofit/>
          </a:bodyPr>
          <a:lstStyle/>
          <a:p>
            <a:pPr algn="just" rtl="1"/>
            <a:r>
              <a:rPr lang="ar-SA" b="1" dirty="0">
                <a:cs typeface="B Lotus" pitchFamily="2" charset="-78"/>
              </a:rPr>
              <a:t>جبهة وفادار به </a:t>
            </a:r>
            <a:r>
              <a:rPr lang="fa-IR" b="1" dirty="0" smtClean="0">
                <a:cs typeface="B Lotus" pitchFamily="2" charset="-78"/>
              </a:rPr>
              <a:t>اهل بیت علیهم السلام</a:t>
            </a:r>
            <a:r>
              <a:rPr lang="en-US" b="1" dirty="0" smtClean="0">
                <a:cs typeface="B Lotus" pitchFamily="2" charset="-78"/>
              </a:rPr>
              <a:t></a:t>
            </a:r>
            <a:r>
              <a:rPr lang="fa-IR" b="1" dirty="0" smtClean="0">
                <a:cs typeface="B Lotus" pitchFamily="2" charset="-78"/>
              </a:rPr>
              <a:t> در </a:t>
            </a:r>
            <a:r>
              <a:rPr lang="fa-IR" b="1" dirty="0">
                <a:cs typeface="B Lotus" pitchFamily="2" charset="-78"/>
              </a:rPr>
              <a:t>يک تقسيم‌بندي دروني به دو جريان تقسيم مي‌شوند</a:t>
            </a:r>
            <a:r>
              <a:rPr lang="fa-IR" b="1" dirty="0" smtClean="0">
                <a:cs typeface="B Lotus" pitchFamily="2" charset="-78"/>
              </a:rPr>
              <a:t>:</a:t>
            </a:r>
          </a:p>
          <a:p>
            <a:pPr marL="0" indent="0" algn="just" rtl="1">
              <a:buNone/>
            </a:pPr>
            <a:r>
              <a:rPr lang="fa-IR" b="1" dirty="0" smtClean="0">
                <a:cs typeface="B Lotus" pitchFamily="2" charset="-78"/>
              </a:rPr>
              <a:t> </a:t>
            </a:r>
          </a:p>
          <a:p>
            <a:pPr marL="457200" indent="-457200" algn="just" rtl="1">
              <a:buClr>
                <a:schemeClr val="bg1"/>
              </a:buClr>
              <a:buFont typeface="+mj-lt"/>
              <a:buAutoNum type="arabicParenR"/>
            </a:pPr>
            <a:endParaRPr lang="en-US" b="1" dirty="0" smtClean="0">
              <a:solidFill>
                <a:srgbClr val="00B050"/>
              </a:solidFill>
              <a:cs typeface="B Lotus" pitchFamily="2" charset="-78"/>
            </a:endParaRPr>
          </a:p>
          <a:p>
            <a:pPr algn="just" rtl="1"/>
            <a:endParaRPr lang="en-US" b="1" dirty="0" smtClean="0">
              <a:cs typeface="B Lotus" pitchFamily="2" charset="-78"/>
            </a:endParaRPr>
          </a:p>
          <a:p>
            <a:pPr marL="0" indent="0" algn="just" rtl="1">
              <a:buNone/>
            </a:pPr>
            <a:endParaRPr lang="fa-IR" b="1" dirty="0">
              <a:cs typeface="B Lotus" pitchFamily="2" charset="-78"/>
            </a:endParaRPr>
          </a:p>
          <a:p>
            <a:pPr algn="just" rtl="1"/>
            <a:r>
              <a:rPr lang="fa-IR" b="1" dirty="0" smtClean="0">
                <a:solidFill>
                  <a:srgbClr val="FF0000"/>
                </a:solidFill>
                <a:cs typeface="B Lotus" pitchFamily="2" charset="-78"/>
              </a:rPr>
              <a:t>بصیرت  در این مقال </a:t>
            </a:r>
            <a:r>
              <a:rPr lang="fa-IR" b="1" dirty="0">
                <a:solidFill>
                  <a:srgbClr val="FF0000"/>
                </a:solidFill>
                <a:cs typeface="B Lotus" pitchFamily="2" charset="-78"/>
              </a:rPr>
              <a:t>دانايي صرف نيست، بلکه </a:t>
            </a:r>
            <a:r>
              <a:rPr lang="fa-IR" b="1" u="sng" dirty="0">
                <a:solidFill>
                  <a:srgbClr val="FF0000"/>
                </a:solidFill>
                <a:cs typeface="B Lotus" pitchFamily="2" charset="-78"/>
              </a:rPr>
              <a:t>دانايي همراه با باور و ايمان </a:t>
            </a:r>
            <a:r>
              <a:rPr lang="fa-IR" b="1" dirty="0">
                <a:solidFill>
                  <a:srgbClr val="FF0000"/>
                </a:solidFill>
                <a:cs typeface="B Lotus" pitchFamily="2" charset="-78"/>
              </a:rPr>
              <a:t>است، و از </a:t>
            </a:r>
            <a:r>
              <a:rPr lang="fa-IR" b="1" dirty="0" smtClean="0">
                <a:solidFill>
                  <a:srgbClr val="FF0000"/>
                </a:solidFill>
                <a:cs typeface="B Lotus" pitchFamily="2" charset="-78"/>
              </a:rPr>
              <a:t>همین رو </a:t>
            </a:r>
            <a:r>
              <a:rPr lang="fa-IR" b="1" dirty="0">
                <a:solidFill>
                  <a:srgbClr val="FF0000"/>
                </a:solidFill>
                <a:cs typeface="B Lotus" pitchFamily="2" charset="-78"/>
              </a:rPr>
              <a:t>موجب هدايت و حرکت است؛ </a:t>
            </a:r>
            <a:r>
              <a:rPr lang="fa-IR" b="1" dirty="0">
                <a:cs typeface="B Lotus" pitchFamily="2" charset="-78"/>
              </a:rPr>
              <a:t>مقصود از جريان بصير در محيط‌هاي اسلامي جرياني است که اعضاي آن، افزون بر چشم سر، چشم دلي بينا نيز داشته باشند و بر اثر تحليل دقيق عقلي و سلامت نفس و نورانيت قلب و پرهيزگاري، مسير حق را از باطل در عرصه‌هاي مختلف تشخيص مي‌دهند؛ دوستان و دشمنان دين و فرهنگ و ملت خود را بشناسند. </a:t>
            </a:r>
            <a:endParaRPr lang="en-US" b="1" dirty="0">
              <a:solidFill>
                <a:srgbClr val="FF0000"/>
              </a:solidFill>
              <a:cs typeface="B Lotus" pitchFamily="2" charset="-78"/>
            </a:endParaRPr>
          </a:p>
        </p:txBody>
      </p:sp>
      <p:sp>
        <p:nvSpPr>
          <p:cNvPr id="3" name="Title 2"/>
          <p:cNvSpPr>
            <a:spLocks noGrp="1"/>
          </p:cNvSpPr>
          <p:nvPr>
            <p:ph type="title"/>
          </p:nvPr>
        </p:nvSpPr>
        <p:spPr>
          <a:xfrm>
            <a:off x="917987" y="513006"/>
            <a:ext cx="10341684" cy="1054250"/>
          </a:xfrm>
        </p:spPr>
        <p:txBody>
          <a:bodyPr/>
          <a:lstStyle/>
          <a:p>
            <a:r>
              <a:rPr lang="fa-IR" sz="6600" dirty="0" smtClean="0">
                <a:solidFill>
                  <a:srgbClr val="895D1D"/>
                </a:solidFill>
                <a:cs typeface="MRT_Black" panose="00000400000000000000" pitchFamily="2" charset="-78"/>
              </a:rPr>
              <a:t>جبهه رهروان </a:t>
            </a:r>
            <a:r>
              <a:rPr lang="fa-IR" sz="6600" dirty="0">
                <a:solidFill>
                  <a:srgbClr val="895D1D"/>
                </a:solidFill>
                <a:cs typeface="MRT_Black" panose="00000400000000000000" pitchFamily="2" charset="-78"/>
              </a:rPr>
              <a:t>اهلبیت علیهم السلام</a:t>
            </a:r>
            <a:endParaRPr lang="en-US" dirty="0"/>
          </a:p>
        </p:txBody>
      </p:sp>
      <p:sp>
        <p:nvSpPr>
          <p:cNvPr id="5" name="Rectangle 4"/>
          <p:cNvSpPr/>
          <p:nvPr/>
        </p:nvSpPr>
        <p:spPr>
          <a:xfrm>
            <a:off x="7467600" y="2743200"/>
            <a:ext cx="4010025"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rtl="1">
              <a:spcBef>
                <a:spcPct val="20000"/>
              </a:spcBef>
              <a:buClr>
                <a:srgbClr val="873624"/>
              </a:buClr>
              <a:buFont typeface="+mj-lt"/>
              <a:buAutoNum type="arabicPeriod"/>
            </a:pPr>
            <a:r>
              <a:rPr lang="fa-IR" sz="2800" b="1" dirty="0">
                <a:solidFill>
                  <a:schemeClr val="bg1"/>
                </a:solidFill>
                <a:cs typeface="B Lotus" pitchFamily="2" charset="-78"/>
              </a:rPr>
              <a:t>جريان حاميان بابصيرت، </a:t>
            </a:r>
          </a:p>
        </p:txBody>
      </p:sp>
      <p:sp>
        <p:nvSpPr>
          <p:cNvPr id="6" name="Rectangle 5"/>
          <p:cNvSpPr/>
          <p:nvPr/>
        </p:nvSpPr>
        <p:spPr>
          <a:xfrm>
            <a:off x="7467599" y="3476625"/>
            <a:ext cx="4010025" cy="5524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spcBef>
                <a:spcPct val="20000"/>
              </a:spcBef>
              <a:buClr>
                <a:srgbClr val="873624"/>
              </a:buClr>
            </a:pPr>
            <a:r>
              <a:rPr lang="fa-IR" sz="2800" b="1" dirty="0">
                <a:solidFill>
                  <a:schemeClr val="bg1"/>
                </a:solidFill>
                <a:cs typeface="B Lotus" pitchFamily="2" charset="-78"/>
              </a:rPr>
              <a:t>جريان حاميان فاقد بصیرت لازم.</a:t>
            </a:r>
          </a:p>
        </p:txBody>
      </p:sp>
    </p:spTree>
    <p:extLst>
      <p:ext uri="{BB962C8B-B14F-4D97-AF65-F5344CB8AC3E}">
        <p14:creationId xmlns:p14="http://schemas.microsoft.com/office/powerpoint/2010/main" val="3254080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heel(1)">
                                      <p:cBhvr>
                                        <p:cTn id="24"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just" rtl="1">
              <a:buClr>
                <a:srgbClr val="873624"/>
              </a:buClr>
            </a:pPr>
            <a:r>
              <a:rPr lang="fa-IR" sz="3200" dirty="0">
                <a:solidFill>
                  <a:schemeClr val="tx1"/>
                </a:solidFill>
                <a:latin typeface="Copperplate Gothic Bold" panose="020E0705020206020404" pitchFamily="34" charset="0"/>
                <a:cs typeface="MRT_Liner Print-out" panose="00000400000000000000" pitchFamily="2" charset="-78"/>
              </a:rPr>
              <a:t>سلمان فارسی، مقداد بن اسود کندی، ابوذر غفاری، عمار بن یاسر، حذیفه بن یمان، خزیمه بن ثابت، ابو ایوب انصاری، ابو الهیثم مالک بن تیهان، ابی بن کعب، قیس بن سعد بن عباده، عدی بن حاتم، عباده بن صامت بن قیس، ابو رافع، هاشم بن عتبه بن ابی وقاص، عثمان به حنیف، سهل بن حیف، ابن حصب اسلمی، هند بن ابی هاله، حجر بن عدی، عمرو بن حمق خزاعی، میثم تمار، رشید هجری ...</a:t>
            </a:r>
            <a:endParaRPr lang="en-US" sz="3200" dirty="0">
              <a:solidFill>
                <a:schemeClr val="tx1"/>
              </a:solidFill>
              <a:latin typeface="Copperplate Gothic Bold" panose="020E0705020206020404" pitchFamily="34" charset="0"/>
              <a:cs typeface="MRT_Liner Print-out" panose="00000400000000000000" pitchFamily="2" charset="-78"/>
            </a:endParaRPr>
          </a:p>
          <a:p>
            <a:endParaRPr lang="en-US" dirty="0"/>
          </a:p>
        </p:txBody>
      </p:sp>
      <p:sp>
        <p:nvSpPr>
          <p:cNvPr id="3" name="Title 2"/>
          <p:cNvSpPr>
            <a:spLocks noGrp="1"/>
          </p:cNvSpPr>
          <p:nvPr>
            <p:ph type="title"/>
          </p:nvPr>
        </p:nvSpPr>
        <p:spPr>
          <a:xfrm>
            <a:off x="752475" y="570156"/>
            <a:ext cx="10507196" cy="1054250"/>
          </a:xfrm>
        </p:spPr>
        <p:txBody>
          <a:bodyPr/>
          <a:lstStyle/>
          <a:p>
            <a:r>
              <a:rPr lang="fa-IR" b="1" dirty="0" smtClean="0">
                <a:solidFill>
                  <a:srgbClr val="972109">
                    <a:lumMod val="60000"/>
                    <a:lumOff val="40000"/>
                  </a:srgbClr>
                </a:solidFill>
                <a:latin typeface="Andalus" pitchFamily="18" charset="-78"/>
                <a:cs typeface="Andalus" pitchFamily="18" charset="-78"/>
              </a:rPr>
              <a:t>مصادیق </a:t>
            </a:r>
            <a:r>
              <a:rPr lang="fa-IR" b="1" dirty="0" smtClean="0">
                <a:solidFill>
                  <a:srgbClr val="00B050"/>
                </a:solidFill>
                <a:latin typeface="Andalus" pitchFamily="18" charset="-78"/>
                <a:cs typeface="Andalus" pitchFamily="18" charset="-78"/>
              </a:rPr>
              <a:t>حاميان </a:t>
            </a:r>
            <a:r>
              <a:rPr lang="fa-IR" b="1" dirty="0">
                <a:solidFill>
                  <a:srgbClr val="00B050"/>
                </a:solidFill>
                <a:latin typeface="Andalus" pitchFamily="18" charset="-78"/>
                <a:cs typeface="Andalus" pitchFamily="18" charset="-78"/>
              </a:rPr>
              <a:t>بابصيرت، </a:t>
            </a:r>
            <a:r>
              <a:rPr lang="fa-IR" b="1" dirty="0">
                <a:solidFill>
                  <a:srgbClr val="972109">
                    <a:lumMod val="60000"/>
                    <a:lumOff val="40000"/>
                  </a:srgbClr>
                </a:solidFill>
                <a:latin typeface="Andalus" pitchFamily="18" charset="-78"/>
                <a:cs typeface="Andalus" pitchFamily="18" charset="-78"/>
              </a:rPr>
              <a:t>رهروان اهلبیت </a:t>
            </a:r>
            <a:r>
              <a:rPr lang="fa-IR" sz="2400" b="1" dirty="0">
                <a:solidFill>
                  <a:srgbClr val="972109">
                    <a:lumMod val="60000"/>
                    <a:lumOff val="40000"/>
                  </a:srgbClr>
                </a:solidFill>
                <a:latin typeface="Andalus" pitchFamily="18" charset="-78"/>
                <a:cs typeface="Andalus" pitchFamily="18" charset="-78"/>
              </a:rPr>
              <a:t>علیهم السلام</a:t>
            </a:r>
            <a:endParaRPr lang="en-US" sz="4800" dirty="0"/>
          </a:p>
        </p:txBody>
      </p:sp>
    </p:spTree>
    <p:extLst>
      <p:ext uri="{BB962C8B-B14F-4D97-AF65-F5344CB8AC3E}">
        <p14:creationId xmlns:p14="http://schemas.microsoft.com/office/powerpoint/2010/main" val="165610436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554" y="2154115"/>
            <a:ext cx="10814538" cy="4492870"/>
          </a:xfrm>
        </p:spPr>
        <p:txBody>
          <a:bodyPr>
            <a:normAutofit/>
          </a:bodyPr>
          <a:lstStyle/>
          <a:p>
            <a:pPr algn="just" rtl="1">
              <a:lnSpc>
                <a:spcPct val="150000"/>
              </a:lnSpc>
            </a:pPr>
            <a:r>
              <a:rPr lang="fa-IR" sz="2800" b="1" dirty="0" smtClean="0">
                <a:latin typeface="Copperplate Gothic Bold" panose="020E0705020206020404" pitchFamily="34" charset="0"/>
                <a:cs typeface="MRT_Liner Print-out" panose="00000400000000000000" pitchFamily="2" charset="-78"/>
              </a:rPr>
              <a:t>این افراد، جریانهای فکری و سیاسی ، فرهنگی و اقتصادی زمانه خیویش را می شناسند؛</a:t>
            </a:r>
          </a:p>
          <a:p>
            <a:pPr algn="just" rtl="1">
              <a:lnSpc>
                <a:spcPct val="150000"/>
              </a:lnSpc>
            </a:pPr>
            <a:r>
              <a:rPr lang="fa-IR" sz="2800" b="1" dirty="0" smtClean="0">
                <a:latin typeface="Copperplate Gothic Bold" panose="020E0705020206020404" pitchFamily="34" charset="0"/>
                <a:cs typeface="MRT_Liner Print-out" panose="00000400000000000000" pitchFamily="2" charset="-78"/>
              </a:rPr>
              <a:t>ارتباط آنها را با یکدیگر و تاثیر هر یک از آنها را بر روند تحولات اجتماعی درک می کنند. </a:t>
            </a:r>
          </a:p>
          <a:p>
            <a:pPr algn="just" rtl="1">
              <a:lnSpc>
                <a:spcPct val="150000"/>
              </a:lnSpc>
            </a:pPr>
            <a:r>
              <a:rPr lang="fa-IR" sz="2800" b="1" dirty="0" smtClean="0">
                <a:latin typeface="Copperplate Gothic Bold" panose="020E0705020206020404" pitchFamily="34" charset="0"/>
                <a:cs typeface="MRT_Liner Print-out" panose="00000400000000000000" pitchFamily="2" charset="-78"/>
              </a:rPr>
              <a:t>و بر این اساس رابطه زر و زور و تزویر را می فهمند؛</a:t>
            </a:r>
          </a:p>
          <a:p>
            <a:pPr algn="just" rtl="1">
              <a:lnSpc>
                <a:spcPct val="150000"/>
              </a:lnSpc>
            </a:pPr>
            <a:r>
              <a:rPr lang="fa-IR" sz="2800" b="1" dirty="0" smtClean="0">
                <a:latin typeface="Copperplate Gothic Bold" panose="020E0705020206020404" pitchFamily="34" charset="0"/>
                <a:cs typeface="MRT_Liner Print-out" panose="00000400000000000000" pitchFamily="2" charset="-78"/>
              </a:rPr>
              <a:t>به علایم صداقت و نفاق و عناد شناخت کامل دارند </a:t>
            </a:r>
          </a:p>
          <a:p>
            <a:pPr algn="just" rtl="1">
              <a:lnSpc>
                <a:spcPct val="150000"/>
              </a:lnSpc>
            </a:pPr>
            <a:r>
              <a:rPr lang="fa-IR" sz="2800" b="1" dirty="0" smtClean="0">
                <a:latin typeface="Copperplate Gothic Bold" panose="020E0705020206020404" pitchFamily="34" charset="0"/>
                <a:cs typeface="MRT_Liner Print-out" panose="00000400000000000000" pitchFamily="2" charset="-78"/>
              </a:rPr>
              <a:t>و از همین رو در تشخیص دشمن از دوست اشتباه نمی کنند. </a:t>
            </a:r>
          </a:p>
        </p:txBody>
      </p:sp>
      <p:sp>
        <p:nvSpPr>
          <p:cNvPr id="2" name="Title 1"/>
          <p:cNvSpPr>
            <a:spLocks noGrp="1"/>
          </p:cNvSpPr>
          <p:nvPr>
            <p:ph type="title"/>
          </p:nvPr>
        </p:nvSpPr>
        <p:spPr>
          <a:xfrm>
            <a:off x="133350" y="419100"/>
            <a:ext cx="11991975" cy="1205306"/>
          </a:xfrm>
        </p:spPr>
        <p:txBody>
          <a:bodyPr/>
          <a:lstStyle/>
          <a:p>
            <a:r>
              <a:rPr lang="fa-IR" sz="6000" b="1" dirty="0" smtClean="0">
                <a:solidFill>
                  <a:schemeClr val="accent5">
                    <a:lumMod val="60000"/>
                    <a:lumOff val="40000"/>
                  </a:schemeClr>
                </a:solidFill>
                <a:latin typeface="Andalus" pitchFamily="18" charset="-78"/>
                <a:cs typeface="Andalus" pitchFamily="18" charset="-78"/>
              </a:rPr>
              <a:t>ویژگی های جبهه </a:t>
            </a:r>
            <a:r>
              <a:rPr lang="fa-IR" sz="6000" b="1" dirty="0" smtClean="0">
                <a:solidFill>
                  <a:srgbClr val="00B050"/>
                </a:solidFill>
                <a:latin typeface="Andalus" pitchFamily="18" charset="-78"/>
                <a:cs typeface="Andalus" pitchFamily="18" charset="-78"/>
              </a:rPr>
              <a:t>حاميان بابصيرت، </a:t>
            </a:r>
            <a:r>
              <a:rPr lang="fa-IR" sz="6000" b="1" dirty="0" smtClean="0">
                <a:solidFill>
                  <a:schemeClr val="accent5">
                    <a:lumMod val="60000"/>
                    <a:lumOff val="40000"/>
                  </a:schemeClr>
                </a:solidFill>
                <a:latin typeface="Andalus" pitchFamily="18" charset="-78"/>
                <a:cs typeface="Andalus" pitchFamily="18" charset="-78"/>
              </a:rPr>
              <a:t>رهروان اهلبیت </a:t>
            </a:r>
            <a:r>
              <a:rPr lang="fa-IR" sz="2800" b="1" dirty="0" smtClean="0">
                <a:solidFill>
                  <a:schemeClr val="accent5">
                    <a:lumMod val="60000"/>
                    <a:lumOff val="40000"/>
                  </a:schemeClr>
                </a:solidFill>
                <a:latin typeface="Andalus" pitchFamily="18" charset="-78"/>
                <a:cs typeface="Andalus" pitchFamily="18" charset="-78"/>
              </a:rPr>
              <a:t>علیهم السلام</a:t>
            </a:r>
            <a:endParaRPr lang="en-US" sz="2800" b="1" dirty="0">
              <a:solidFill>
                <a:schemeClr val="accent5">
                  <a:lumMod val="60000"/>
                  <a:lumOff val="40000"/>
                </a:schemeClr>
              </a:solidFill>
              <a:latin typeface="Andalus" pitchFamily="18" charset="-78"/>
              <a:cs typeface="Andalus" pitchFamily="18" charset="-78"/>
            </a:endParaRPr>
          </a:p>
        </p:txBody>
      </p:sp>
    </p:spTree>
    <p:extLst>
      <p:ext uri="{BB962C8B-B14F-4D97-AF65-F5344CB8AC3E}">
        <p14:creationId xmlns:p14="http://schemas.microsoft.com/office/powerpoint/2010/main" val="3152637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۱. انس با قرآن</a:t>
            </a:r>
          </a:p>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۲. عمل به قرآن</a:t>
            </a:r>
          </a:p>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۳. تفکر و تدبر در واجبات الهی </a:t>
            </a:r>
          </a:p>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۴. قیام برای احیای واجبات الهی در جامعه</a:t>
            </a:r>
          </a:p>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۵. جهاد در راه احیای سنت های دینی و مبارزه با بدعت های نو ظهور</a:t>
            </a:r>
          </a:p>
          <a:p>
            <a:pPr algn="r" rtl="1">
              <a:buFont typeface="Wingdings" panose="05000000000000000000" pitchFamily="2" charset="2"/>
              <a:buChar char="ü"/>
            </a:pPr>
            <a:r>
              <a:rPr lang="fa-IR" sz="2800" b="1" dirty="0" smtClean="0">
                <a:effectLst>
                  <a:outerShdw blurRad="38100" dist="38100" dir="2700000" algn="tl">
                    <a:srgbClr val="000000">
                      <a:alpha val="43137"/>
                    </a:srgbClr>
                  </a:outerShdw>
                </a:effectLst>
                <a:cs typeface="MRT_Liner Print-out" panose="00000400000000000000" pitchFamily="2" charset="-78"/>
              </a:rPr>
              <a:t>۶. اطاعت از ولایت و مقدم نداشتن تحلیل خود بر نظر ولی</a:t>
            </a:r>
          </a:p>
          <a:p>
            <a:pPr algn="r" rtl="1">
              <a:buFont typeface="Wingdings" panose="05000000000000000000" pitchFamily="2" charset="2"/>
              <a:buChar char="ü"/>
            </a:pPr>
            <a:endParaRPr lang="en-US" sz="2800" b="1" dirty="0">
              <a:effectLst>
                <a:outerShdw blurRad="38100" dist="38100" dir="2700000" algn="tl">
                  <a:srgbClr val="000000">
                    <a:alpha val="43137"/>
                  </a:srgbClr>
                </a:outerShdw>
              </a:effectLst>
              <a:cs typeface="MRT_Liner Print-out" panose="00000400000000000000" pitchFamily="2" charset="-78"/>
            </a:endParaRPr>
          </a:p>
        </p:txBody>
      </p:sp>
      <p:sp>
        <p:nvSpPr>
          <p:cNvPr id="2" name="Title 1"/>
          <p:cNvSpPr>
            <a:spLocks noGrp="1"/>
          </p:cNvSpPr>
          <p:nvPr>
            <p:ph type="title"/>
          </p:nvPr>
        </p:nvSpPr>
        <p:spPr/>
        <p:txBody>
          <a:bodyPr/>
          <a:lstStyle/>
          <a:p>
            <a:pPr algn="ctr"/>
            <a:r>
              <a:rPr lang="fa-IR" sz="4800" dirty="0" smtClean="0">
                <a:solidFill>
                  <a:srgbClr val="FF0000"/>
                </a:solidFill>
                <a:cs typeface="MRT_Black" panose="00000400000000000000" pitchFamily="2" charset="-78"/>
              </a:rPr>
              <a:t>ویژگی جریان رهروان با بصیرت</a:t>
            </a:r>
            <a:br>
              <a:rPr lang="fa-IR" sz="4800" dirty="0" smtClean="0">
                <a:solidFill>
                  <a:srgbClr val="FF0000"/>
                </a:solidFill>
                <a:cs typeface="MRT_Black" panose="00000400000000000000" pitchFamily="2" charset="-78"/>
              </a:rPr>
            </a:br>
            <a:r>
              <a:rPr lang="fa-IR" sz="4000" dirty="0" smtClean="0">
                <a:solidFill>
                  <a:srgbClr val="00B0F0"/>
                </a:solidFill>
                <a:effectLst>
                  <a:outerShdw blurRad="38100" dist="38100" dir="2700000" algn="tl">
                    <a:srgbClr val="000000">
                      <a:alpha val="43137"/>
                    </a:srgbClr>
                  </a:outerShdw>
                </a:effectLst>
                <a:cs typeface="MRT_Black" panose="00000400000000000000" pitchFamily="2" charset="-78"/>
              </a:rPr>
              <a:t>از نگاه امیرالمومنین ناظر به خطبه ۱۸۲</a:t>
            </a:r>
            <a:endParaRPr lang="en-US" sz="4800" dirty="0">
              <a:solidFill>
                <a:srgbClr val="00B0F0"/>
              </a:solidFill>
              <a:effectLst>
                <a:outerShdw blurRad="38100" dist="38100" dir="2700000" algn="tl">
                  <a:srgbClr val="000000">
                    <a:alpha val="43137"/>
                  </a:srgbClr>
                </a:outerShdw>
              </a:effectLst>
              <a:cs typeface="MRT_Black" panose="00000400000000000000" pitchFamily="2" charset="-78"/>
            </a:endParaRPr>
          </a:p>
        </p:txBody>
      </p:sp>
    </p:spTree>
    <p:extLst>
      <p:ext uri="{BB962C8B-B14F-4D97-AF65-F5344CB8AC3E}">
        <p14:creationId xmlns:p14="http://schemas.microsoft.com/office/powerpoint/2010/main" val="37354381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057400"/>
            <a:ext cx="11639550" cy="4610100"/>
          </a:xfrm>
        </p:spPr>
        <p:txBody>
          <a:bodyPr>
            <a:normAutofit fontScale="92500" lnSpcReduction="10000"/>
          </a:bodyPr>
          <a:lstStyle/>
          <a:p>
            <a:pPr marL="0" indent="0" algn="just" rtl="1">
              <a:lnSpc>
                <a:spcPct val="150000"/>
              </a:lnSpc>
              <a:buNone/>
            </a:pPr>
            <a:endParaRPr lang="fa-IR" sz="2800" b="1" dirty="0" smtClean="0">
              <a:effectLst>
                <a:outerShdw blurRad="38100" dist="38100" dir="2700000" algn="tl">
                  <a:srgbClr val="000000">
                    <a:alpha val="43137"/>
                  </a:srgbClr>
                </a:outerShdw>
              </a:effectLst>
              <a:cs typeface="MRT_Liner Print-out" panose="00000400000000000000" pitchFamily="2" charset="-78"/>
            </a:endParaRPr>
          </a:p>
          <a:p>
            <a:pPr marL="0" indent="0" algn="just" rtl="1">
              <a:lnSpc>
                <a:spcPct val="150000"/>
              </a:lnSpc>
              <a:buNone/>
            </a:pPr>
            <a:endParaRPr lang="fa-IR" sz="2800" b="1" dirty="0" smtClean="0">
              <a:effectLst>
                <a:outerShdw blurRad="38100" dist="38100" dir="2700000" algn="tl">
                  <a:srgbClr val="000000">
                    <a:alpha val="43137"/>
                  </a:srgbClr>
                </a:outerShdw>
              </a:effectLst>
              <a:cs typeface="MRT_Liner Print-out" panose="00000400000000000000" pitchFamily="2" charset="-78"/>
            </a:endParaRPr>
          </a:p>
          <a:p>
            <a:pPr marL="0" indent="0" algn="just" rtl="1">
              <a:lnSpc>
                <a:spcPct val="150000"/>
              </a:lnSpc>
              <a:buNone/>
            </a:pPr>
            <a:r>
              <a:rPr lang="fa-IR" sz="2600" b="1" dirty="0" smtClean="0">
                <a:effectLst>
                  <a:outerShdw blurRad="38100" dist="38100" dir="2700000" algn="tl">
                    <a:srgbClr val="000000">
                      <a:alpha val="43137"/>
                    </a:srgbClr>
                  </a:outerShdw>
                </a:effectLst>
                <a:cs typeface="MRT_Liner Print-out" panose="00000400000000000000" pitchFamily="2" charset="-78"/>
              </a:rPr>
              <a:t>مالک </a:t>
            </a:r>
            <a:r>
              <a:rPr lang="fa-IR" sz="2600" b="1" dirty="0">
                <a:effectLst>
                  <a:outerShdw blurRad="38100" dist="38100" dir="2700000" algn="tl">
                    <a:srgbClr val="000000">
                      <a:alpha val="43137"/>
                    </a:srgbClr>
                  </a:outerShdw>
                </a:effectLst>
                <a:cs typeface="MRT_Liner Print-out" panose="00000400000000000000" pitchFamily="2" charset="-78"/>
              </a:rPr>
              <a:t>اشتر هنگام بیعت با حضرت علی (علیه السلام) سخنرانی کرد و در فرازی از آن چنین </a:t>
            </a:r>
            <a:r>
              <a:rPr lang="fa-IR" sz="2600" b="1" dirty="0" smtClean="0">
                <a:effectLst>
                  <a:outerShdw blurRad="38100" dist="38100" dir="2700000" algn="tl">
                    <a:srgbClr val="000000">
                      <a:alpha val="43137"/>
                    </a:srgbClr>
                  </a:outerShdw>
                </a:effectLst>
                <a:cs typeface="MRT_Liner Print-out" panose="00000400000000000000" pitchFamily="2" charset="-78"/>
              </a:rPr>
              <a:t>گفت</a:t>
            </a:r>
            <a:r>
              <a:rPr lang="fa-IR" sz="2600" b="1" dirty="0" smtClean="0">
                <a:solidFill>
                  <a:srgbClr val="FFC000"/>
                </a:solidFill>
                <a:effectLst>
                  <a:outerShdw blurRad="38100" dist="38100" dir="2700000" algn="tl">
                    <a:srgbClr val="000000">
                      <a:alpha val="43137"/>
                    </a:srgbClr>
                  </a:outerShdw>
                </a:effectLst>
                <a:cs typeface="MRT_Liner Print-out" panose="00000400000000000000" pitchFamily="2" charset="-78"/>
              </a:rPr>
              <a:t>: </a:t>
            </a:r>
            <a:endParaRPr lang="en-US" sz="2600" b="1" dirty="0" smtClean="0">
              <a:solidFill>
                <a:srgbClr val="FFC000"/>
              </a:solidFill>
              <a:effectLst>
                <a:outerShdw blurRad="38100" dist="38100" dir="2700000" algn="tl">
                  <a:srgbClr val="000000">
                    <a:alpha val="43137"/>
                  </a:srgbClr>
                </a:outerShdw>
              </a:effectLst>
              <a:cs typeface="MRT_Liner Print-out" panose="00000400000000000000" pitchFamily="2" charset="-78"/>
            </a:endParaRPr>
          </a:p>
          <a:p>
            <a:pPr marL="0" indent="0" algn="just" rtl="1">
              <a:lnSpc>
                <a:spcPct val="150000"/>
              </a:lnSpc>
              <a:buNone/>
            </a:pPr>
            <a:r>
              <a:rPr lang="fa-IR" sz="2600" b="1" dirty="0" smtClean="0">
                <a:solidFill>
                  <a:schemeClr val="accent2"/>
                </a:solidFill>
                <a:effectLst>
                  <a:outerShdw blurRad="38100" dist="38100" dir="2700000" algn="tl">
                    <a:srgbClr val="000000">
                      <a:alpha val="43137"/>
                    </a:srgbClr>
                  </a:outerShdw>
                </a:effectLst>
                <a:cs typeface="B Niki Border" pitchFamily="2" charset="-78"/>
              </a:rPr>
              <a:t>ایها </a:t>
            </a:r>
            <a:r>
              <a:rPr lang="fa-IR" sz="2600" b="1" dirty="0">
                <a:solidFill>
                  <a:schemeClr val="accent2"/>
                </a:solidFill>
                <a:effectLst>
                  <a:outerShdw blurRad="38100" dist="38100" dir="2700000" algn="tl">
                    <a:srgbClr val="000000">
                      <a:alpha val="43137"/>
                    </a:srgbClr>
                  </a:outerShdw>
                </a:effectLst>
                <a:cs typeface="B Niki Border" pitchFamily="2" charset="-78"/>
              </a:rPr>
              <a:t>الناس هذا وصی الاوصیاء و وارث علم الانبیاء العظیم البلاء الحسن العناء الذی شهد له کتاب اللَّه بالایمان، و رسوله بجنه الرضوان، من کلمت فیه الفضائل ولم یشک فی سابقته و علمه الا واخر ولا </a:t>
            </a:r>
            <a:r>
              <a:rPr lang="fa-IR" sz="2600" b="1" dirty="0" smtClean="0">
                <a:solidFill>
                  <a:schemeClr val="accent2"/>
                </a:solidFill>
                <a:effectLst>
                  <a:outerShdw blurRad="38100" dist="38100" dir="2700000" algn="tl">
                    <a:srgbClr val="000000">
                      <a:alpha val="43137"/>
                    </a:srgbClr>
                  </a:outerShdw>
                </a:effectLst>
                <a:cs typeface="B Niki Border" pitchFamily="2" charset="-78"/>
              </a:rPr>
              <a:t>الاوائل</a:t>
            </a:r>
          </a:p>
          <a:p>
            <a:pPr marL="0" indent="0" algn="just" rtl="1">
              <a:lnSpc>
                <a:spcPct val="150000"/>
              </a:lnSpc>
              <a:buNone/>
            </a:pPr>
            <a:r>
              <a:rPr lang="ar-SA" sz="2600" dirty="0" smtClean="0">
                <a:effectLst>
                  <a:outerShdw blurRad="38100" dist="38100" dir="2700000" algn="tl">
                    <a:srgbClr val="000000">
                      <a:alpha val="43137"/>
                    </a:srgbClr>
                  </a:outerShdw>
                </a:effectLst>
                <a:cs typeface="B Mitra" pitchFamily="2" charset="-78"/>
              </a:rPr>
              <a:t>‌اي </a:t>
            </a:r>
            <a:r>
              <a:rPr lang="ar-SA" sz="2600" dirty="0">
                <a:effectLst>
                  <a:outerShdw blurRad="38100" dist="38100" dir="2700000" algn="tl">
                    <a:srgbClr val="000000">
                      <a:alpha val="43137"/>
                    </a:srgbClr>
                  </a:outerShdw>
                </a:effectLst>
                <a:cs typeface="B Mitra" pitchFamily="2" charset="-78"/>
              </a:rPr>
              <a:t>مردم اين است وصي اوصيا و وارث علم انبيا؛ آن­که (در راه خدا) بس گرفتاري کشيد و پُرخير و برکت [است] آن‌که کتاب خدا به ايمان او گواهي داد و پيامبر خدا [دربارة او] به بهشت رضوان؛ کسي که فضايل در او به کمال رسيده و در سابقه و علم و برتري‌اش نه آيندگان شک دارند و نه گذشتگان.</a:t>
            </a:r>
            <a:endParaRPr lang="en-US" sz="2600" dirty="0">
              <a:effectLst>
                <a:outerShdw blurRad="38100" dist="38100" dir="2700000" algn="tl">
                  <a:srgbClr val="000000">
                    <a:alpha val="43137"/>
                  </a:srgbClr>
                </a:outerShdw>
              </a:effectLst>
              <a:cs typeface="B Mitra" pitchFamily="2" charset="-78"/>
            </a:endParaRPr>
          </a:p>
          <a:p>
            <a:pPr marL="0" indent="0" algn="just" rtl="1">
              <a:lnSpc>
                <a:spcPct val="150000"/>
              </a:lnSpc>
              <a:buNone/>
            </a:pPr>
            <a:endParaRPr lang="fa-IR" sz="2800" b="1" dirty="0" smtClean="0">
              <a:solidFill>
                <a:srgbClr val="FFC000"/>
              </a:solidFill>
              <a:effectLst>
                <a:outerShdw blurRad="38100" dist="38100" dir="2700000" algn="tl">
                  <a:srgbClr val="000000">
                    <a:alpha val="43137"/>
                  </a:srgbClr>
                </a:outerShdw>
              </a:effectLst>
              <a:cs typeface="MRT_Liner Print-out" panose="00000400000000000000" pitchFamily="2" charset="-78"/>
            </a:endParaRPr>
          </a:p>
        </p:txBody>
      </p:sp>
      <p:sp>
        <p:nvSpPr>
          <p:cNvPr id="2" name="Title 1"/>
          <p:cNvSpPr>
            <a:spLocks noGrp="1"/>
          </p:cNvSpPr>
          <p:nvPr>
            <p:ph type="title"/>
          </p:nvPr>
        </p:nvSpPr>
        <p:spPr>
          <a:xfrm>
            <a:off x="200024" y="570156"/>
            <a:ext cx="11572875" cy="1054250"/>
          </a:xfrm>
        </p:spPr>
        <p:txBody>
          <a:bodyPr/>
          <a:lstStyle/>
          <a:p>
            <a:pPr algn="ctr"/>
            <a:r>
              <a:rPr lang="fa-IR" sz="6600" dirty="0" smtClean="0">
                <a:solidFill>
                  <a:srgbClr val="00B050"/>
                </a:solidFill>
                <a:latin typeface="Andalus" pitchFamily="18" charset="-78"/>
                <a:cs typeface="Andalus" pitchFamily="18" charset="-78"/>
              </a:rPr>
              <a:t>مهمترین ویژگی </a:t>
            </a:r>
            <a:r>
              <a:rPr lang="fa-IR" sz="6600" dirty="0">
                <a:solidFill>
                  <a:srgbClr val="00B050"/>
                </a:solidFill>
                <a:latin typeface="Andalus" pitchFamily="18" charset="-78"/>
                <a:cs typeface="Andalus" pitchFamily="18" charset="-78"/>
              </a:rPr>
              <a:t>جریان رهپویان با بصیرت</a:t>
            </a:r>
            <a:endParaRPr lang="en-US" sz="6600" dirty="0">
              <a:solidFill>
                <a:srgbClr val="00B050"/>
              </a:solidFill>
              <a:latin typeface="Andalus" pitchFamily="18" charset="-78"/>
              <a:cs typeface="Andalus" pitchFamily="18" charset="-78"/>
            </a:endParaRPr>
          </a:p>
        </p:txBody>
      </p:sp>
      <p:sp>
        <p:nvSpPr>
          <p:cNvPr id="6" name="Rectangle 5"/>
          <p:cNvSpPr/>
          <p:nvPr/>
        </p:nvSpPr>
        <p:spPr>
          <a:xfrm>
            <a:off x="4181475" y="2105025"/>
            <a:ext cx="7658100" cy="809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r" rtl="1">
              <a:lnSpc>
                <a:spcPct val="150000"/>
              </a:lnSpc>
              <a:spcBef>
                <a:spcPct val="20000"/>
              </a:spcBef>
              <a:buClr>
                <a:schemeClr val="bg1"/>
              </a:buClr>
              <a:buFont typeface="+mj-lt"/>
              <a:buAutoNum type="arabicPeriod"/>
            </a:pPr>
            <a:r>
              <a:rPr lang="fa-IR" sz="2800" b="1" dirty="0">
                <a:solidFill>
                  <a:srgbClr val="FFFF00"/>
                </a:solidFill>
                <a:effectLst>
                  <a:outerShdw blurRad="38100" dist="38100" dir="2700000" algn="tl">
                    <a:srgbClr val="000000">
                      <a:alpha val="43137"/>
                    </a:srgbClr>
                  </a:outerShdw>
                </a:effectLst>
                <a:cs typeface="MRT_Liner Print-out" panose="00000400000000000000" pitchFamily="2" charset="-78"/>
              </a:rPr>
              <a:t>شناخت صحیح و واقع بینانه اهلبیت علیهم السلام (ولی شناس)</a:t>
            </a:r>
          </a:p>
        </p:txBody>
      </p:sp>
    </p:spTree>
    <p:extLst>
      <p:ext uri="{BB962C8B-B14F-4D97-AF65-F5344CB8AC3E}">
        <p14:creationId xmlns:p14="http://schemas.microsoft.com/office/powerpoint/2010/main" val="21292103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943100"/>
            <a:ext cx="11220450" cy="4419600"/>
          </a:xfrm>
        </p:spPr>
        <p:txBody>
          <a:bodyPr>
            <a:normAutofit fontScale="92500"/>
          </a:bodyPr>
          <a:lstStyle/>
          <a:p>
            <a:pPr algn="just" rtl="1"/>
            <a:r>
              <a:rPr lang="fa-IR" sz="2800" dirty="0" smtClean="0">
                <a:effectLst>
                  <a:outerShdw blurRad="38100" dist="38100" dir="2700000" algn="tl">
                    <a:srgbClr val="000000">
                      <a:alpha val="43137"/>
                    </a:srgbClr>
                  </a:outerShdw>
                </a:effectLst>
                <a:cs typeface="MRT_Liner Print-out" panose="00000400000000000000" pitchFamily="2" charset="-78"/>
              </a:rPr>
              <a:t>عدی بن حاتم که در راه حمایت از امیرالمومنین سه فرزندش را فدا کرد در وصف حضرت می گفت: </a:t>
            </a:r>
            <a:endParaRPr lang="en-US" sz="2800" dirty="0" smtClean="0">
              <a:effectLst>
                <a:outerShdw blurRad="38100" dist="38100" dir="2700000" algn="tl">
                  <a:srgbClr val="000000">
                    <a:alpha val="43137"/>
                  </a:srgbClr>
                </a:outerShdw>
              </a:effectLst>
              <a:cs typeface="MRT_Liner Print-out" panose="00000400000000000000" pitchFamily="2" charset="-78"/>
            </a:endParaRPr>
          </a:p>
          <a:p>
            <a:pPr marL="0" indent="0" algn="just" rtl="1">
              <a:buNone/>
            </a:pPr>
            <a:r>
              <a:rPr lang="fa-IR" sz="2800" dirty="0" smtClean="0">
                <a:solidFill>
                  <a:schemeClr val="accent2"/>
                </a:solidFill>
                <a:effectLst>
                  <a:outerShdw blurRad="38100" dist="38100" dir="2700000" algn="tl">
                    <a:srgbClr val="000000">
                      <a:alpha val="43137"/>
                    </a:srgbClr>
                  </a:outerShdw>
                </a:effectLst>
                <a:cs typeface="B Niki Border" pitchFamily="2" charset="-78"/>
              </a:rPr>
              <a:t>به خدا اگر غیر از علی شخص دیگری ما را به جنگ با اهل نماز می خواند ، نمی پذیرفتیم، ولی او کسی اس که هرگز دست به کاری نمی زند مگر آنکه حجتی از خدا با خود داشت و دلیلی از خدا در دستش بود.</a:t>
            </a:r>
          </a:p>
          <a:p>
            <a:pPr marL="0" indent="0" algn="just" rtl="1">
              <a:buNone/>
            </a:pPr>
            <a:endParaRPr lang="fa-IR" sz="2800" dirty="0">
              <a:effectLst>
                <a:outerShdw blurRad="38100" dist="38100" dir="2700000" algn="tl">
                  <a:srgbClr val="000000">
                    <a:alpha val="43137"/>
                  </a:srgbClr>
                </a:outerShdw>
              </a:effectLst>
              <a:cs typeface="MRT_Liner Print-out" panose="00000400000000000000" pitchFamily="2" charset="-78"/>
            </a:endParaRPr>
          </a:p>
          <a:p>
            <a:pPr algn="just" rtl="1"/>
            <a:r>
              <a:rPr lang="fa-IR" sz="2800" dirty="0">
                <a:effectLst>
                  <a:outerShdw blurRad="38100" dist="38100" dir="2700000" algn="tl">
                    <a:srgbClr val="000000">
                      <a:alpha val="43137"/>
                    </a:srgbClr>
                  </a:outerShdw>
                </a:effectLst>
                <a:cs typeface="B Mitra" pitchFamily="2" charset="-78"/>
              </a:rPr>
              <a:t>مالک اشتر در یکی از روزهای جنگ صفین ، در حالی که سوار بر اسب ادهم بود، در سرزمین قناصرین برای سپاه خود ، پس از حمد و ثنای الهی و درود بر محمد (صلی الله علیه و آله و سلم) </a:t>
            </a:r>
            <a:r>
              <a:rPr lang="fa-IR" sz="2800" dirty="0" smtClean="0">
                <a:effectLst>
                  <a:outerShdw blurRad="38100" dist="38100" dir="2700000" algn="tl">
                    <a:srgbClr val="000000">
                      <a:alpha val="43137"/>
                    </a:srgbClr>
                  </a:outerShdw>
                </a:effectLst>
                <a:cs typeface="B Mitra" pitchFamily="2" charset="-78"/>
              </a:rPr>
              <a:t>گفت</a:t>
            </a:r>
            <a:r>
              <a:rPr lang="fa-IR" sz="2800" dirty="0" smtClean="0">
                <a:solidFill>
                  <a:srgbClr val="FFC000"/>
                </a:solidFill>
                <a:effectLst>
                  <a:outerShdw blurRad="38100" dist="38100" dir="2700000" algn="tl">
                    <a:srgbClr val="000000">
                      <a:alpha val="43137"/>
                    </a:srgbClr>
                  </a:outerShdw>
                </a:effectLst>
                <a:cs typeface="B Niki Border" pitchFamily="2" charset="-78"/>
              </a:rPr>
              <a:t>:  </a:t>
            </a:r>
            <a:endParaRPr lang="en-US" sz="2800" dirty="0" smtClean="0">
              <a:solidFill>
                <a:srgbClr val="FFC000"/>
              </a:solidFill>
              <a:effectLst>
                <a:outerShdw blurRad="38100" dist="38100" dir="2700000" algn="tl">
                  <a:srgbClr val="000000">
                    <a:alpha val="43137"/>
                  </a:srgbClr>
                </a:outerShdw>
              </a:effectLst>
              <a:cs typeface="B Niki Border" pitchFamily="2" charset="-78"/>
            </a:endParaRPr>
          </a:p>
          <a:p>
            <a:pPr marL="0" indent="0" algn="just" rtl="1">
              <a:buNone/>
            </a:pPr>
            <a:r>
              <a:rPr lang="ar-SA" sz="2800" dirty="0" smtClean="0">
                <a:solidFill>
                  <a:srgbClr val="FFC000"/>
                </a:solidFill>
                <a:effectLst>
                  <a:outerShdw blurRad="38100" dist="38100" dir="2700000" algn="tl">
                    <a:srgbClr val="000000">
                      <a:alpha val="43137"/>
                    </a:srgbClr>
                  </a:outerShdw>
                </a:effectLst>
                <a:cs typeface="B Niki Border" pitchFamily="2" charset="-78"/>
              </a:rPr>
              <a:t>پسرعموي </a:t>
            </a:r>
            <a:r>
              <a:rPr lang="ar-SA" sz="2800" dirty="0">
                <a:solidFill>
                  <a:srgbClr val="FFC000"/>
                </a:solidFill>
                <a:effectLst>
                  <a:outerShdw blurRad="38100" dist="38100" dir="2700000" algn="tl">
                    <a:srgbClr val="000000">
                      <a:alpha val="43137"/>
                    </a:srgbClr>
                  </a:outerShdw>
                </a:effectLst>
                <a:cs typeface="B Niki Border" pitchFamily="2" charset="-78"/>
              </a:rPr>
              <a:t>پيامبر ما، علي پسر ابوطالب با ماست. او شمشيري از شمشيرهاي خداست. او با رسول‌الله، که درود خدا بر او باد، نماز خوانده است. هيچ کس از مردان پيش از او نماز نخواند، تا آن‌گاه که بزرگ‌سال شد. هرگز عملي کودکانه و کوتاهي و لغزشي از او سر نزد. در دين خدا فقيه است؛ به حدود الهي علم دارد؛ نظرش صائب، و صبرش زيبا و پاکدامني‌اش ديرين است.</a:t>
            </a:r>
            <a:endParaRPr lang="en-US" sz="2800" dirty="0">
              <a:solidFill>
                <a:srgbClr val="FFC000"/>
              </a:solidFill>
              <a:effectLst>
                <a:outerShdw blurRad="38100" dist="38100" dir="2700000" algn="tl">
                  <a:srgbClr val="000000">
                    <a:alpha val="43137"/>
                  </a:srgbClr>
                </a:outerShdw>
              </a:effectLst>
              <a:cs typeface="B Niki Border" pitchFamily="2" charset="-78"/>
            </a:endParaRPr>
          </a:p>
          <a:p>
            <a:pPr marL="0" indent="0" algn="just" rtl="1">
              <a:buNone/>
            </a:pPr>
            <a:endParaRPr lang="en-US" sz="2800" dirty="0">
              <a:solidFill>
                <a:schemeClr val="accent1">
                  <a:lumMod val="50000"/>
                </a:schemeClr>
              </a:solidFill>
              <a:effectLst>
                <a:outerShdw blurRad="38100" dist="38100" dir="2700000" algn="tl">
                  <a:srgbClr val="000000">
                    <a:alpha val="43137"/>
                  </a:srgbClr>
                </a:outerShdw>
              </a:effectLst>
              <a:cs typeface="MRT_Liner Print-out" panose="00000400000000000000" pitchFamily="2" charset="-78"/>
            </a:endParaRPr>
          </a:p>
        </p:txBody>
      </p:sp>
      <p:sp>
        <p:nvSpPr>
          <p:cNvPr id="2" name="Title 1"/>
          <p:cNvSpPr>
            <a:spLocks noGrp="1"/>
          </p:cNvSpPr>
          <p:nvPr>
            <p:ph type="title"/>
          </p:nvPr>
        </p:nvSpPr>
        <p:spPr/>
        <p:txBody>
          <a:bodyPr/>
          <a:lstStyle/>
          <a:p>
            <a:r>
              <a:rPr lang="fa-IR" sz="6600" dirty="0">
                <a:solidFill>
                  <a:srgbClr val="00B050"/>
                </a:solidFill>
                <a:latin typeface="Andalus" pitchFamily="18" charset="-78"/>
                <a:cs typeface="Andalus" pitchFamily="18" charset="-78"/>
              </a:rPr>
              <a:t>ویژگی جریان رهپویان با بصیرت</a:t>
            </a:r>
            <a:endParaRPr lang="en-US" dirty="0"/>
          </a:p>
        </p:txBody>
      </p:sp>
    </p:spTree>
    <p:extLst>
      <p:ext uri="{BB962C8B-B14F-4D97-AF65-F5344CB8AC3E}">
        <p14:creationId xmlns:p14="http://schemas.microsoft.com/office/powerpoint/2010/main" val="1848442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038350"/>
            <a:ext cx="11620500" cy="4552950"/>
          </a:xfrm>
        </p:spPr>
        <p:txBody>
          <a:bodyPr>
            <a:normAutofit lnSpcReduction="10000"/>
          </a:bodyPr>
          <a:lstStyle/>
          <a:p>
            <a:pPr marL="0" indent="0" algn="just" rtl="1">
              <a:lnSpc>
                <a:spcPct val="150000"/>
              </a:lnSpc>
              <a:buNone/>
            </a:pPr>
            <a:endParaRPr lang="en-US" dirty="0" smtClean="0">
              <a:latin typeface="Traditional Arabic" pitchFamily="18" charset="-78"/>
              <a:cs typeface="B Lotus" pitchFamily="2" charset="-78"/>
            </a:endParaRPr>
          </a:p>
          <a:p>
            <a:pPr marL="0" indent="0" algn="just" rtl="1">
              <a:lnSpc>
                <a:spcPct val="150000"/>
              </a:lnSpc>
              <a:buNone/>
            </a:pPr>
            <a:r>
              <a:rPr lang="ar-SA" dirty="0" smtClean="0">
                <a:latin typeface="Traditional Arabic" pitchFamily="18" charset="-78"/>
                <a:cs typeface="B Lotus" pitchFamily="2" charset="-78"/>
              </a:rPr>
              <a:t>برخي </a:t>
            </a:r>
            <a:r>
              <a:rPr lang="ar-SA" dirty="0">
                <a:latin typeface="Traditional Arabic" pitchFamily="18" charset="-78"/>
                <a:cs typeface="B Lotus" pitchFamily="2" charset="-78"/>
              </a:rPr>
              <a:t>ياران </a:t>
            </a:r>
            <a:r>
              <a:rPr lang="fa-IR" dirty="0" smtClean="0">
                <a:latin typeface="Traditional Arabic" pitchFamily="18" charset="-78"/>
                <a:cs typeface="B Lotus" pitchFamily="2" charset="-78"/>
              </a:rPr>
              <a:t>اهلبیت علیهم السلام </a:t>
            </a:r>
            <a:r>
              <a:rPr lang="ar-SA" dirty="0" smtClean="0">
                <a:latin typeface="Traditional Arabic" pitchFamily="18" charset="-78"/>
                <a:cs typeface="B Lotus" pitchFamily="2" charset="-78"/>
              </a:rPr>
              <a:t>بيش </a:t>
            </a:r>
            <a:r>
              <a:rPr lang="ar-SA" dirty="0">
                <a:latin typeface="Traditional Arabic" pitchFamily="18" charset="-78"/>
                <a:cs typeface="B Lotus" pitchFamily="2" charset="-78"/>
              </a:rPr>
              <a:t>از ديگر ياران آن بزرگواران جريان نفاق را مي‌شناختند؛ ولي برخي ديگر، متوجه نفاق و دشمني منافقان نمي‌شدند.</a:t>
            </a:r>
            <a:endParaRPr lang="fa-IR" b="1" dirty="0" smtClean="0">
              <a:solidFill>
                <a:srgbClr val="FF0000"/>
              </a:solidFill>
              <a:effectLst>
                <a:outerShdw blurRad="38100" dist="38100" dir="2700000" algn="tl">
                  <a:srgbClr val="000000">
                    <a:alpha val="43137"/>
                  </a:srgbClr>
                </a:outerShdw>
              </a:effectLst>
              <a:latin typeface="Traditional Arabic" pitchFamily="18" charset="-78"/>
              <a:cs typeface="B Lotus" pitchFamily="2" charset="-78"/>
            </a:endParaRPr>
          </a:p>
          <a:p>
            <a:pPr algn="just" rtl="1">
              <a:buFont typeface="Wingdings" pitchFamily="2" charset="2"/>
              <a:buChar char="v"/>
            </a:pPr>
            <a:r>
              <a:rPr lang="fa-IR" b="1" dirty="0">
                <a:latin typeface="Traditional Arabic" pitchFamily="18" charset="-78"/>
                <a:cs typeface="B Lotus" pitchFamily="2" charset="-78"/>
              </a:rPr>
              <a:t>عمّار در صفین، خطاب به سپاه معاویه فرمود: </a:t>
            </a:r>
          </a:p>
          <a:p>
            <a:pPr marL="0" indent="0" algn="just" rtl="1">
              <a:buNone/>
            </a:pPr>
            <a:r>
              <a:rPr lang="fa-IR"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نحن ضربناکم علی تنزیله </a:t>
            </a:r>
            <a:r>
              <a:rPr lang="fa-IR"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                          ثمّ </a:t>
            </a:r>
            <a:r>
              <a:rPr lang="fa-IR"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ضربناکم علی </a:t>
            </a:r>
            <a:r>
              <a:rPr lang="fa-IR"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تأویله</a:t>
            </a:r>
          </a:p>
          <a:p>
            <a:pPr marL="0" indent="0" algn="just" rtl="1">
              <a:buNone/>
            </a:pPr>
            <a:endParaRPr lang="fa-IR" b="1" dirty="0" smtClean="0">
              <a:latin typeface="Traditional Arabic" pitchFamily="18" charset="-78"/>
              <a:cs typeface="B Lotus" pitchFamily="2" charset="-78"/>
            </a:endParaRPr>
          </a:p>
          <a:p>
            <a:pPr algn="just" rtl="1">
              <a:buFont typeface="Wingdings" pitchFamily="2" charset="2"/>
              <a:buChar char="v"/>
            </a:pPr>
            <a:r>
              <a:rPr lang="fa-IR" dirty="0">
                <a:latin typeface="Traditional Arabic" pitchFamily="18" charset="-78"/>
                <a:cs typeface="B Lotus" pitchFamily="2" charset="-78"/>
              </a:rPr>
              <a:t>عمار در جنگ صفين براي اينکه شک دربارة جنگ با بني‌اميه را از دل سپاهيان خارج کند، با جملاتي تند و آتشين، نهايت دشمني خود را با آنها ابراز کرد. </a:t>
            </a:r>
            <a:r>
              <a:rPr lang="fa-IR" dirty="0" smtClean="0">
                <a:solidFill>
                  <a:srgbClr val="FF0000"/>
                </a:solidFill>
                <a:effectLst>
                  <a:outerShdw blurRad="38100" dist="38100" dir="2700000" algn="tl">
                    <a:srgbClr val="000000">
                      <a:alpha val="43137"/>
                    </a:srgbClr>
                  </a:outerShdw>
                </a:effectLst>
                <a:latin typeface="Traditional Arabic" pitchFamily="18" charset="-78"/>
                <a:cs typeface="B Lotus" pitchFamily="2" charset="-78"/>
              </a:rPr>
              <a:t>«</a:t>
            </a:r>
            <a:r>
              <a:rPr lang="fa-IR" dirty="0">
                <a:solidFill>
                  <a:srgbClr val="FF0000"/>
                </a:solidFill>
                <a:effectLst>
                  <a:outerShdw blurRad="38100" dist="38100" dir="2700000" algn="tl">
                    <a:srgbClr val="000000">
                      <a:alpha val="43137"/>
                    </a:srgbClr>
                  </a:outerShdw>
                </a:effectLst>
                <a:latin typeface="Traditional Arabic" pitchFamily="18" charset="-78"/>
                <a:cs typeface="B Lotus" pitchFamily="2" charset="-78"/>
              </a:rPr>
              <a:t>قسم به خدا دوست داشتم همه آنهايي که با معاويه به جنگ ما آمده‎اند به صورت يکي از مخلوقات در‎ مي‏آمدند و من او را قطعه‌قطعه مي‏کردم و سرش را مي‏بريدم. به خدا سوگند، خون‏هاي آنها از خون گنجشک حلال‏تر است»</a:t>
            </a:r>
            <a:endParaRPr lang="fa-IR" b="1" dirty="0">
              <a:solidFill>
                <a:srgbClr val="FF0000"/>
              </a:solidFill>
              <a:effectLst>
                <a:outerShdw blurRad="38100" dist="38100" dir="2700000" algn="tl">
                  <a:srgbClr val="000000">
                    <a:alpha val="43137"/>
                  </a:srgbClr>
                </a:outerShdw>
              </a:effectLst>
              <a:latin typeface="Traditional Arabic" pitchFamily="18" charset="-78"/>
              <a:cs typeface="B Lotus" pitchFamily="2" charset="-78"/>
            </a:endParaRPr>
          </a:p>
          <a:p>
            <a:pPr marL="0" indent="0" algn="just" rtl="1">
              <a:lnSpc>
                <a:spcPct val="150000"/>
              </a:lnSpc>
              <a:buNone/>
            </a:pPr>
            <a:endParaRPr lang="fa-IR" sz="2000" b="1" dirty="0">
              <a:latin typeface="Traditional Arabic" pitchFamily="18" charset="-78"/>
              <a:cs typeface="Traditional Arabic" pitchFamily="18" charset="-78"/>
            </a:endParaRPr>
          </a:p>
        </p:txBody>
      </p:sp>
      <p:sp>
        <p:nvSpPr>
          <p:cNvPr id="2" name="Title 1"/>
          <p:cNvSpPr>
            <a:spLocks noGrp="1"/>
          </p:cNvSpPr>
          <p:nvPr>
            <p:ph type="title"/>
          </p:nvPr>
        </p:nvSpPr>
        <p:spPr/>
        <p:txBody>
          <a:bodyPr/>
          <a:lstStyle/>
          <a:p>
            <a:r>
              <a:rPr lang="fa-IR" sz="6600" dirty="0">
                <a:solidFill>
                  <a:srgbClr val="00B050"/>
                </a:solidFill>
                <a:latin typeface="Andalus" pitchFamily="18" charset="-78"/>
                <a:cs typeface="Andalus" pitchFamily="18" charset="-78"/>
              </a:rPr>
              <a:t>ویژگی </a:t>
            </a:r>
            <a:r>
              <a:rPr lang="fa-IR" sz="6600" dirty="0" smtClean="0">
                <a:solidFill>
                  <a:srgbClr val="00B050"/>
                </a:solidFill>
                <a:latin typeface="Andalus" pitchFamily="18" charset="-78"/>
                <a:cs typeface="Andalus" pitchFamily="18" charset="-78"/>
              </a:rPr>
              <a:t>جریان رهروان با </a:t>
            </a:r>
            <a:r>
              <a:rPr lang="fa-IR" sz="6600" dirty="0">
                <a:solidFill>
                  <a:srgbClr val="00B050"/>
                </a:solidFill>
                <a:latin typeface="Andalus" pitchFamily="18" charset="-78"/>
                <a:cs typeface="Andalus" pitchFamily="18" charset="-78"/>
              </a:rPr>
              <a:t>بصیرت</a:t>
            </a:r>
            <a:endParaRPr lang="en-US" dirty="0"/>
          </a:p>
        </p:txBody>
      </p:sp>
      <p:sp>
        <p:nvSpPr>
          <p:cNvPr id="4" name="Rectangle 3"/>
          <p:cNvSpPr/>
          <p:nvPr/>
        </p:nvSpPr>
        <p:spPr>
          <a:xfrm>
            <a:off x="4629150" y="2105025"/>
            <a:ext cx="7200900" cy="676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rtl="1">
              <a:lnSpc>
                <a:spcPct val="150000"/>
              </a:lnSpc>
              <a:spcBef>
                <a:spcPct val="20000"/>
              </a:spcBef>
              <a:buClr>
                <a:schemeClr val="bg1"/>
              </a:buClr>
              <a:buFont typeface="+mj-lt"/>
              <a:buAutoNum type="arabicPeriod" startAt="2"/>
            </a:pPr>
            <a:r>
              <a:rPr lang="fa-IR" sz="2400" b="1" dirty="0">
                <a:solidFill>
                  <a:srgbClr val="FFFF00"/>
                </a:solidFill>
                <a:effectLst>
                  <a:outerShdw blurRad="38100" dist="38100" dir="2700000" algn="tl">
                    <a:srgbClr val="000000">
                      <a:alpha val="43137"/>
                    </a:srgbClr>
                  </a:outerShdw>
                </a:effectLst>
                <a:latin typeface="Traditional Arabic" pitchFamily="18" charset="-78"/>
                <a:cs typeface="B Titr" pitchFamily="2" charset="-78"/>
              </a:rPr>
              <a:t>شناخت دقیق و صحیح دشمنان اسلام و منافقان (دشمن شناس)</a:t>
            </a:r>
          </a:p>
        </p:txBody>
      </p:sp>
    </p:spTree>
    <p:extLst>
      <p:ext uri="{BB962C8B-B14F-4D97-AF65-F5344CB8AC3E}">
        <p14:creationId xmlns:p14="http://schemas.microsoft.com/office/powerpoint/2010/main" val="21893290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15747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2305050"/>
            <a:ext cx="11525250" cy="4076700"/>
          </a:xfrm>
        </p:spPr>
        <p:txBody>
          <a:bodyPr>
            <a:normAutofit fontScale="92500"/>
          </a:bodyPr>
          <a:lstStyle/>
          <a:p>
            <a:pPr algn="just" rtl="1"/>
            <a:r>
              <a:rPr lang="fa-IR" sz="2800" dirty="0">
                <a:cs typeface="B Lotus" pitchFamily="2" charset="-78"/>
              </a:rPr>
              <a:t>يکي ديگر از افراد هوشمند و بافراست جريان رهروان بابصيرت</a:t>
            </a:r>
            <a:r>
              <a:rPr lang="ar-SA" sz="2800" dirty="0">
                <a:cs typeface="B Lotus" pitchFamily="2" charset="-78"/>
              </a:rPr>
              <a:t>، مالک اشتر بود</a:t>
            </a:r>
            <a:r>
              <a:rPr lang="fa-IR" sz="2800" dirty="0">
                <a:cs typeface="B Lotus" pitchFamily="2" charset="-78"/>
              </a:rPr>
              <a:t>. مالک دربارة امويان قسم ياد کرد و گفت: </a:t>
            </a:r>
            <a:r>
              <a:rPr lang="fa-IR" sz="2800" dirty="0">
                <a:solidFill>
                  <a:srgbClr val="FFC000"/>
                </a:solidFill>
                <a:effectLst>
                  <a:outerShdw blurRad="38100" dist="38100" dir="2700000" algn="tl">
                    <a:srgbClr val="000000">
                      <a:alpha val="43137"/>
                    </a:srgbClr>
                  </a:outerShdw>
                </a:effectLst>
                <a:cs typeface="B Niki Border" pitchFamily="2" charset="-78"/>
              </a:rPr>
              <a:t>«قسم به خدا، بني‏اميه جز خيانت، چيزي به اسلام نيفزودند و براي اهل اسلام چيزي جز بغض و کينه به يادگار نگذاشتند. اگر برخي از آنها بر طائفه‏اي از مسلمانان سلطه يابند، خداوند را به خشم مي‌آورد و با اعمالشان زمين را تيره و تار مي‏کنند؛ سنت </a:t>
            </a:r>
            <a:r>
              <a:rPr lang="fa-IR" sz="2800" dirty="0" smtClean="0">
                <a:solidFill>
                  <a:srgbClr val="FFC000"/>
                </a:solidFill>
                <a:effectLst>
                  <a:outerShdw blurRad="38100" dist="38100" dir="2700000" algn="tl">
                    <a:srgbClr val="000000">
                      <a:alpha val="43137"/>
                    </a:srgbClr>
                  </a:outerShdw>
                </a:effectLst>
                <a:cs typeface="B Niki Border" pitchFamily="2" charset="-78"/>
              </a:rPr>
              <a:t>پيامبر</a:t>
            </a:r>
            <a:r>
              <a:rPr lang="fa-IR" sz="2800" dirty="0" smtClean="0">
                <a:solidFill>
                  <a:srgbClr val="FFC000"/>
                </a:solidFill>
                <a:effectLst>
                  <a:outerShdw blurRad="38100" dist="38100" dir="2700000" algn="tl">
                    <a:srgbClr val="000000">
                      <a:alpha val="43137"/>
                    </a:srgbClr>
                  </a:outerShdw>
                </a:effectLst>
                <a:cs typeface="B Niki Border" pitchFamily="2" charset="-78"/>
                <a:sym typeface="AGA Arabesque"/>
              </a:rPr>
              <a:t> </a:t>
            </a:r>
            <a:r>
              <a:rPr lang="fa-IR" sz="2800" dirty="0" smtClean="0">
                <a:solidFill>
                  <a:srgbClr val="FFC000"/>
                </a:solidFill>
                <a:effectLst>
                  <a:outerShdw blurRad="38100" dist="38100" dir="2700000" algn="tl">
                    <a:srgbClr val="000000">
                      <a:alpha val="43137"/>
                    </a:srgbClr>
                  </a:outerShdw>
                </a:effectLst>
                <a:cs typeface="B Niki Border" pitchFamily="2" charset="-78"/>
              </a:rPr>
              <a:t>را </a:t>
            </a:r>
            <a:r>
              <a:rPr lang="fa-IR" sz="2800" dirty="0">
                <a:solidFill>
                  <a:srgbClr val="FFC000"/>
                </a:solidFill>
                <a:effectLst>
                  <a:outerShdw blurRad="38100" dist="38100" dir="2700000" algn="tl">
                    <a:srgbClr val="000000">
                      <a:alpha val="43137"/>
                    </a:srgbClr>
                  </a:outerShdw>
                </a:effectLst>
                <a:cs typeface="B Niki Border" pitchFamily="2" charset="-78"/>
              </a:rPr>
              <a:t>مي‏ميرانند و بدعت‏ها را زنده مي‏کنند</a:t>
            </a:r>
            <a:r>
              <a:rPr lang="fa-IR" sz="2800" dirty="0" smtClean="0">
                <a:solidFill>
                  <a:srgbClr val="FFC000"/>
                </a:solidFill>
                <a:effectLst>
                  <a:outerShdw blurRad="38100" dist="38100" dir="2700000" algn="tl">
                    <a:srgbClr val="000000">
                      <a:alpha val="43137"/>
                    </a:srgbClr>
                  </a:outerShdw>
                </a:effectLst>
                <a:cs typeface="B Niki Border" pitchFamily="2" charset="-78"/>
              </a:rPr>
              <a:t>»</a:t>
            </a:r>
          </a:p>
          <a:p>
            <a:pPr algn="just" rtl="1">
              <a:buFont typeface="Wingdings" pitchFamily="2" charset="2"/>
              <a:buChar char="v"/>
            </a:pPr>
            <a:r>
              <a:rPr lang="fa-IR" sz="2800" dirty="0" smtClean="0">
                <a:solidFill>
                  <a:srgbClr val="FF0000"/>
                </a:solidFill>
                <a:cs typeface="B Lotus" pitchFamily="2" charset="-78"/>
              </a:rPr>
              <a:t>از همین رو معاويه</a:t>
            </a:r>
            <a:r>
              <a:rPr lang="fa-IR" sz="2800" dirty="0">
                <a:solidFill>
                  <a:srgbClr val="FF0000"/>
                </a:solidFill>
                <a:cs typeface="B Lotus" pitchFamily="2" charset="-78"/>
              </a:rPr>
              <a:t>، که منزلت و اهميت ياران بابصيرت علي</a:t>
            </a:r>
            <a:r>
              <a:rPr lang="en-US" sz="2800" dirty="0">
                <a:solidFill>
                  <a:srgbClr val="FF0000"/>
                </a:solidFill>
                <a:cs typeface="B Lotus" pitchFamily="2" charset="-78"/>
              </a:rPr>
              <a:t> </a:t>
            </a:r>
            <a:r>
              <a:rPr lang="ar-SA" sz="2800" dirty="0">
                <a:solidFill>
                  <a:srgbClr val="FF0000"/>
                </a:solidFill>
                <a:cs typeface="B Lotus" pitchFamily="2" charset="-78"/>
              </a:rPr>
              <a:t>را به خوبي درک مي‌کرد، پس از شهادت مالک اشتر گفت: علي دو بازوي توانمند داشت که يکي در صفين قطع شد (عمار) و ديگري امروز (مالک</a:t>
            </a:r>
            <a:r>
              <a:rPr lang="ar-SA" sz="2800" dirty="0" smtClean="0">
                <a:solidFill>
                  <a:srgbClr val="FF0000"/>
                </a:solidFill>
                <a:cs typeface="B Lotus" pitchFamily="2" charset="-78"/>
              </a:rPr>
              <a:t>)»</a:t>
            </a:r>
            <a:endParaRPr lang="fa-IR" sz="2800" dirty="0" smtClean="0">
              <a:solidFill>
                <a:srgbClr val="FF0000"/>
              </a:solidFill>
              <a:cs typeface="B Lotus" pitchFamily="2" charset="-78"/>
            </a:endParaRPr>
          </a:p>
          <a:p>
            <a:pPr algn="just" rtl="1">
              <a:buFont typeface="Wingdings" pitchFamily="2" charset="2"/>
              <a:buChar char="v"/>
            </a:pPr>
            <a:r>
              <a:rPr lang="fa-IR" sz="2800" dirty="0">
                <a:cs typeface="B Lotus" pitchFamily="2" charset="-78"/>
              </a:rPr>
              <a:t>اين سخن معاويه تنها بدين جهت نبوده که عمار يا مالک از حيث نظامي افرادي توانمند و کارآمد بودند؛ بلکه بيشتر بدين سبب بوده است که معاويه نمي‌توانست با خدعه‌گري‌هاي خود آنان را از جنگ با بني‌اميه منصرف سازد و در اراده و تصميمشان در ياري علي</a:t>
            </a:r>
            <a:r>
              <a:rPr lang="en-US" sz="2800" dirty="0">
                <a:cs typeface="B Lotus" pitchFamily="2" charset="-78"/>
              </a:rPr>
              <a:t></a:t>
            </a:r>
            <a:r>
              <a:rPr lang="fa-IR" sz="2800" dirty="0">
                <a:cs typeface="B Lotus" pitchFamily="2" charset="-78"/>
              </a:rPr>
              <a:t> نفوذ کند.</a:t>
            </a:r>
            <a:endParaRPr lang="en-US" sz="2800" dirty="0">
              <a:cs typeface="B Lotus" pitchFamily="2" charset="-78"/>
            </a:endParaRPr>
          </a:p>
          <a:p>
            <a:pPr algn="r" rtl="1">
              <a:buFont typeface="Wingdings" pitchFamily="2" charset="2"/>
              <a:buChar char="v"/>
            </a:pPr>
            <a:endParaRPr lang="en-US" dirty="0"/>
          </a:p>
        </p:txBody>
      </p:sp>
      <p:sp>
        <p:nvSpPr>
          <p:cNvPr id="3" name="Title 2"/>
          <p:cNvSpPr>
            <a:spLocks noGrp="1"/>
          </p:cNvSpPr>
          <p:nvPr>
            <p:ph type="title"/>
          </p:nvPr>
        </p:nvSpPr>
        <p:spPr/>
        <p:txBody>
          <a:bodyPr/>
          <a:lstStyle/>
          <a:p>
            <a:r>
              <a:rPr lang="fa-IR" sz="6600" dirty="0">
                <a:solidFill>
                  <a:srgbClr val="00B050"/>
                </a:solidFill>
                <a:latin typeface="Andalus" pitchFamily="18" charset="-78"/>
                <a:cs typeface="Andalus" pitchFamily="18" charset="-78"/>
              </a:rPr>
              <a:t>ویژگی جریان </a:t>
            </a:r>
            <a:r>
              <a:rPr lang="fa-IR" sz="6600" dirty="0" smtClean="0">
                <a:solidFill>
                  <a:srgbClr val="00B050"/>
                </a:solidFill>
                <a:latin typeface="Andalus" pitchFamily="18" charset="-78"/>
                <a:cs typeface="Andalus" pitchFamily="18" charset="-78"/>
              </a:rPr>
              <a:t>رهروان با </a:t>
            </a:r>
            <a:r>
              <a:rPr lang="fa-IR" sz="6600" dirty="0">
                <a:solidFill>
                  <a:srgbClr val="00B050"/>
                </a:solidFill>
                <a:latin typeface="Andalus" pitchFamily="18" charset="-78"/>
                <a:cs typeface="Andalus" pitchFamily="18" charset="-78"/>
              </a:rPr>
              <a:t>بصیرت</a:t>
            </a:r>
            <a:endParaRPr lang="en-US" sz="6600" dirty="0">
              <a:solidFill>
                <a:srgbClr val="00B050"/>
              </a:solidFill>
              <a:latin typeface="Andalus" pitchFamily="18" charset="-78"/>
              <a:cs typeface="Andalus" pitchFamily="18" charset="-78"/>
            </a:endParaRPr>
          </a:p>
        </p:txBody>
      </p:sp>
    </p:spTree>
    <p:extLst>
      <p:ext uri="{BB962C8B-B14F-4D97-AF65-F5344CB8AC3E}">
        <p14:creationId xmlns:p14="http://schemas.microsoft.com/office/powerpoint/2010/main" val="13479249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749" y="2248348"/>
            <a:ext cx="10887075" cy="4219127"/>
          </a:xfrm>
        </p:spPr>
        <p:txBody>
          <a:bodyPr>
            <a:normAutofit/>
          </a:bodyPr>
          <a:lstStyle/>
          <a:p>
            <a:pPr marL="0" indent="0" algn="just" rtl="1">
              <a:buNone/>
            </a:pPr>
            <a:endParaRPr lang="fa-IR" sz="2800" dirty="0" smtClean="0">
              <a:latin typeface="Traditional Arabic" pitchFamily="18" charset="-78"/>
              <a:cs typeface="B Lotus" pitchFamily="2" charset="-78"/>
            </a:endParaRPr>
          </a:p>
          <a:p>
            <a:pPr marL="0" indent="0" algn="just" rtl="1">
              <a:buNone/>
            </a:pPr>
            <a:endParaRPr lang="fa-IR" sz="2800" dirty="0">
              <a:latin typeface="Traditional Arabic" pitchFamily="18" charset="-78"/>
              <a:cs typeface="B Lotus" pitchFamily="2" charset="-78"/>
            </a:endParaRPr>
          </a:p>
          <a:p>
            <a:pPr marL="0" indent="0" algn="just" rtl="1">
              <a:buNone/>
            </a:pPr>
            <a:r>
              <a:rPr lang="fa-IR" sz="2800" dirty="0" smtClean="0">
                <a:latin typeface="Traditional Arabic" pitchFamily="18" charset="-78"/>
                <a:cs typeface="B Lotus" pitchFamily="2" charset="-78"/>
              </a:rPr>
              <a:t>اگر </a:t>
            </a:r>
            <a:r>
              <a:rPr lang="fa-IR" sz="2800" dirty="0">
                <a:latin typeface="Traditional Arabic" pitchFamily="18" charset="-78"/>
                <a:cs typeface="B Lotus" pitchFamily="2" charset="-78"/>
              </a:rPr>
              <a:t>انسان اهل بصيرت باشد و آگاهي سياسي عميق داشته باشد، نه‌تنها در شناخت حق و باطل مشکلي نخواهد داشت، بلکه در ميدان جهاد، از نبرد و شهادت هراسي به دل راه نخواهد داد؛ زيرا معرفت به حق و باطل مانع راه يافتن ترديد در دل مي‌شود و در </a:t>
            </a:r>
            <a:r>
              <a:rPr lang="fa-IR" sz="2800" dirty="0" smtClean="0">
                <a:latin typeface="Traditional Arabic" pitchFamily="18" charset="-78"/>
                <a:cs typeface="B Lotus" pitchFamily="2" charset="-78"/>
              </a:rPr>
              <a:t>برابر، </a:t>
            </a:r>
            <a:r>
              <a:rPr lang="fa-IR" sz="2800" dirty="0">
                <a:latin typeface="Traditional Arabic" pitchFamily="18" charset="-78"/>
                <a:cs typeface="B Lotus" pitchFamily="2" charset="-78"/>
              </a:rPr>
              <a:t>ثبات قدم در ميدان نبرد را درپي مي‌آورد</a:t>
            </a:r>
            <a:r>
              <a:rPr lang="fa-IR" sz="2800" dirty="0" smtClean="0">
                <a:latin typeface="Traditional Arabic" pitchFamily="18" charset="-78"/>
                <a:cs typeface="B Lotus" pitchFamily="2" charset="-78"/>
              </a:rPr>
              <a:t>.</a:t>
            </a:r>
          </a:p>
          <a:p>
            <a:pPr marL="0" indent="0" algn="just" rtl="1">
              <a:buNone/>
            </a:pPr>
            <a:r>
              <a:rPr lang="fa-IR" sz="2800" dirty="0">
                <a:latin typeface="Traditional Arabic" pitchFamily="18" charset="-78"/>
                <a:cs typeface="B Lotus" pitchFamily="2" charset="-78"/>
              </a:rPr>
              <a:t>شمار چنين شخصيت‌هايي در صدر اسلام زياد نبود. </a:t>
            </a:r>
            <a:r>
              <a:rPr lang="ar-SA" sz="2800" dirty="0" smtClean="0">
                <a:latin typeface="Traditional Arabic" pitchFamily="18" charset="-78"/>
                <a:cs typeface="B Lotus" pitchFamily="2" charset="-78"/>
              </a:rPr>
              <a:t>تا </a:t>
            </a:r>
            <a:r>
              <a:rPr lang="ar-SA" sz="2800" dirty="0">
                <a:latin typeface="Traditional Arabic" pitchFamily="18" charset="-78"/>
                <a:cs typeface="B Lotus" pitchFamily="2" charset="-78"/>
              </a:rPr>
              <a:t>زماني که آنان در ميان لشکر امام</a:t>
            </a:r>
            <a:r>
              <a:rPr lang="en-US" sz="2800" dirty="0">
                <a:latin typeface="Traditional Arabic" pitchFamily="18" charset="-78"/>
                <a:cs typeface="B Lotus" pitchFamily="2" charset="-78"/>
              </a:rPr>
              <a:t></a:t>
            </a:r>
            <a:r>
              <a:rPr lang="ar-SA" sz="2800" dirty="0">
                <a:latin typeface="Traditional Arabic" pitchFamily="18" charset="-78"/>
                <a:cs typeface="B Lotus" pitchFamily="2" charset="-78"/>
              </a:rPr>
              <a:t> حضور داشتند به ديگران روحيه مي‌دادند و بر استقامت و پايداري لشکر مي‌افزودند، </a:t>
            </a:r>
            <a:r>
              <a:rPr lang="ar-SA" sz="2800" u="sng" dirty="0">
                <a:latin typeface="Traditional Arabic" pitchFamily="18" charset="-78"/>
                <a:cs typeface="B Lotus" pitchFamily="2" charset="-78"/>
              </a:rPr>
              <a:t>ولي هنگامي که تعداد </a:t>
            </a:r>
            <a:r>
              <a:rPr lang="fa-IR" sz="2800" u="sng" dirty="0">
                <a:latin typeface="Traditional Arabic" pitchFamily="18" charset="-78"/>
                <a:cs typeface="B Lotus" pitchFamily="2" charset="-78"/>
              </a:rPr>
              <a:t>درخور توجه</a:t>
            </a:r>
            <a:r>
              <a:rPr lang="ar-SA" sz="2800" u="sng" dirty="0">
                <a:latin typeface="Traditional Arabic" pitchFamily="18" charset="-78"/>
                <a:cs typeface="B Lotus" pitchFamily="2" charset="-78"/>
              </a:rPr>
              <a:t>ي از آنان به شهادت رسيدند مقاومت سپاه حضرت در هم شکست. </a:t>
            </a:r>
            <a:endParaRPr lang="en-US" sz="2800" u="sng" dirty="0">
              <a:latin typeface="Traditional Arabic" pitchFamily="18" charset="-78"/>
              <a:cs typeface="B Lotus" pitchFamily="2" charset="-78"/>
            </a:endParaRPr>
          </a:p>
          <a:p>
            <a:pPr marL="0" indent="0" algn="r" rtl="1">
              <a:buNone/>
            </a:pPr>
            <a:endParaRPr lang="en-US" dirty="0"/>
          </a:p>
        </p:txBody>
      </p:sp>
      <p:sp>
        <p:nvSpPr>
          <p:cNvPr id="3" name="Title 2"/>
          <p:cNvSpPr>
            <a:spLocks noGrp="1"/>
          </p:cNvSpPr>
          <p:nvPr>
            <p:ph type="title"/>
          </p:nvPr>
        </p:nvSpPr>
        <p:spPr/>
        <p:txBody>
          <a:bodyPr/>
          <a:lstStyle/>
          <a:p>
            <a:r>
              <a:rPr lang="fa-IR" sz="6600" dirty="0">
                <a:solidFill>
                  <a:srgbClr val="00B050"/>
                </a:solidFill>
                <a:latin typeface="Andalus" pitchFamily="18" charset="-78"/>
                <a:cs typeface="Andalus" pitchFamily="18" charset="-78"/>
              </a:rPr>
              <a:t>ویژگی جریان رهپویان با بصیرت</a:t>
            </a:r>
            <a:endParaRPr lang="en-US" sz="6600" dirty="0"/>
          </a:p>
        </p:txBody>
      </p:sp>
      <p:sp>
        <p:nvSpPr>
          <p:cNvPr id="4" name="Rectangle 3"/>
          <p:cNvSpPr/>
          <p:nvPr/>
        </p:nvSpPr>
        <p:spPr>
          <a:xfrm>
            <a:off x="4010025" y="2352675"/>
            <a:ext cx="7362825"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spcBef>
                <a:spcPct val="20000"/>
              </a:spcBef>
              <a:buClr>
                <a:srgbClr val="873624"/>
              </a:buClr>
            </a:pPr>
            <a:r>
              <a:rPr lang="fa-IR" sz="2400" b="1" dirty="0">
                <a:solidFill>
                  <a:srgbClr val="FFFF00"/>
                </a:solidFill>
                <a:cs typeface="B Titr" pitchFamily="2" charset="-78"/>
              </a:rPr>
              <a:t>3. پایداری و استقامت در مبارزه با دشمنان اهل بیت علیهم السلام؛</a:t>
            </a:r>
          </a:p>
        </p:txBody>
      </p:sp>
    </p:spTree>
    <p:extLst>
      <p:ext uri="{BB962C8B-B14F-4D97-AF65-F5344CB8AC3E}">
        <p14:creationId xmlns:p14="http://schemas.microsoft.com/office/powerpoint/2010/main" val="4228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heel(1)">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2248348"/>
            <a:ext cx="11582400" cy="4285802"/>
          </a:xfrm>
        </p:spPr>
        <p:txBody>
          <a:bodyPr>
            <a:noAutofit/>
          </a:bodyPr>
          <a:lstStyle/>
          <a:p>
            <a:pPr algn="just" rtl="1">
              <a:buFont typeface="Wingdings" pitchFamily="2" charset="2"/>
              <a:buChar char="v"/>
            </a:pPr>
            <a:r>
              <a:rPr lang="fa-IR" sz="2600" b="1" dirty="0">
                <a:solidFill>
                  <a:srgbClr val="00B050"/>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این جریان وفادار به اهلبیت با وجود وفاداری در مواقعی از خود سستی نشان می دادند. این جریان بکلی فاقد بصیرت نبودند ولی از بصیرت لازم نیز بهره نداشتند. و از خود ضعف نشان می دادند اگر بخواهیم برخی از ویژگی های این جریان را نام ببریم باید بگوییم:</a:t>
            </a:r>
          </a:p>
          <a:p>
            <a:pPr marL="0" indent="0" algn="just" rtl="1">
              <a:buNone/>
            </a:pPr>
            <a:endParaRPr lang="fa-IR" sz="2400" b="1" dirty="0" smtClean="0">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a:p>
            <a:pPr marL="0" indent="0" algn="just" rtl="1">
              <a:buNone/>
            </a:pPr>
            <a:endParaRPr lang="fa-IR" sz="2400" b="1" dirty="0" smtClean="0">
              <a:solidFill>
                <a:srgbClr val="FF0000"/>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a:p>
            <a:pPr marL="0" indent="0" algn="just" rtl="1">
              <a:buNone/>
            </a:pPr>
            <a:endParaRPr lang="fa-IR" sz="2400" b="1" dirty="0">
              <a:solidFill>
                <a:srgbClr val="FF0000"/>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a:p>
            <a:pPr marL="0" indent="0" algn="just" rtl="1">
              <a:buNone/>
            </a:pPr>
            <a:r>
              <a:rPr lang="fa-IR" sz="2600" dirty="0">
                <a:effectLst>
                  <a:outerShdw blurRad="38100" dist="38100" dir="2700000" algn="tl">
                    <a:srgbClr val="000000">
                      <a:alpha val="43137"/>
                    </a:srgbClr>
                  </a:outerShdw>
                </a:effectLst>
                <a:latin typeface="Bernard MT Condensed" panose="02050806060905020404" pitchFamily="18" charset="0"/>
                <a:cs typeface="MRT_Liner Print-out"/>
              </a:rPr>
              <a:t>(هنگام تعارض بين مصالح دنيا و </a:t>
            </a:r>
            <a:r>
              <a:rPr lang="fa-IR" sz="2600" dirty="0" smtClean="0">
                <a:effectLst>
                  <a:outerShdw blurRad="38100" dist="38100" dir="2700000" algn="tl">
                    <a:srgbClr val="000000">
                      <a:alpha val="43137"/>
                    </a:srgbClr>
                  </a:outerShdw>
                </a:effectLst>
                <a:latin typeface="Bernard MT Condensed" panose="02050806060905020404" pitchFamily="18" charset="0"/>
                <a:cs typeface="MRT_Liner Print-out"/>
              </a:rPr>
              <a:t>آخرت، </a:t>
            </a:r>
            <a:r>
              <a:rPr lang="fa-IR" sz="2600" dirty="0">
                <a:effectLst>
                  <a:outerShdw blurRad="38100" dist="38100" dir="2700000" algn="tl">
                    <a:srgbClr val="000000">
                      <a:alpha val="43137"/>
                    </a:srgbClr>
                  </a:outerShdw>
                </a:effectLst>
                <a:latin typeface="Bernard MT Condensed" panose="02050806060905020404" pitchFamily="18" charset="0"/>
                <a:cs typeface="MRT_Liner Print-out"/>
              </a:rPr>
              <a:t>مصالح دنيا را اصيل، و خود را واقع‌گرا مي‌شمردند و مي‌پنداشتند مطابق مصلحت </a:t>
            </a:r>
            <a:r>
              <a:rPr lang="fa-IR" sz="2600" dirty="0" smtClean="0">
                <a:effectLst>
                  <a:outerShdw blurRad="38100" dist="38100" dir="2700000" algn="tl">
                    <a:srgbClr val="000000">
                      <a:alpha val="43137"/>
                    </a:srgbClr>
                  </a:outerShdw>
                </a:effectLst>
                <a:latin typeface="Bernard MT Condensed" panose="02050806060905020404" pitchFamily="18" charset="0"/>
                <a:cs typeface="MRT_Liner Print-out"/>
              </a:rPr>
              <a:t>های شخصی و حزبی عمل مي‌کنند </a:t>
            </a:r>
            <a:r>
              <a:rPr lang="fa-IR" sz="2600" dirty="0">
                <a:effectLst>
                  <a:outerShdw blurRad="38100" dist="38100" dir="2700000" algn="tl">
                    <a:srgbClr val="000000">
                      <a:alpha val="43137"/>
                    </a:srgbClr>
                  </a:outerShdw>
                </a:effectLst>
                <a:cs typeface="MRT_Liner Print-out"/>
              </a:rPr>
              <a:t>و در مقابل، جريان رهروان بابصيرت را آرمان‌گراياني مقدس‌مآب مي‌خوانند که بي‌توجه به واقعيت‌هاي موجود تندروي </a:t>
            </a:r>
            <a:r>
              <a:rPr lang="fa-IR" sz="2600" dirty="0" smtClean="0">
                <a:effectLst>
                  <a:outerShdw blurRad="38100" dist="38100" dir="2700000" algn="tl">
                    <a:srgbClr val="000000">
                      <a:alpha val="43137"/>
                    </a:srgbClr>
                  </a:outerShdw>
                </a:effectLst>
                <a:cs typeface="MRT_Liner Print-out"/>
              </a:rPr>
              <a:t>مي‌کنند</a:t>
            </a:r>
            <a:r>
              <a:rPr lang="fa-IR" sz="2600" dirty="0" smtClean="0">
                <a:effectLst>
                  <a:outerShdw blurRad="38100" dist="38100" dir="2700000" algn="tl">
                    <a:srgbClr val="000000">
                      <a:alpha val="43137"/>
                    </a:srgbClr>
                  </a:outerShdw>
                </a:effectLst>
                <a:latin typeface="Bernard MT Condensed" panose="02050806060905020404" pitchFamily="18" charset="0"/>
                <a:cs typeface="MRT_Liner Print-out"/>
              </a:rPr>
              <a:t> </a:t>
            </a:r>
            <a:r>
              <a:rPr lang="fa-IR" sz="2600" dirty="0">
                <a:effectLst>
                  <a:outerShdw blurRad="38100" dist="38100" dir="2700000" algn="tl">
                    <a:srgbClr val="000000">
                      <a:alpha val="43137"/>
                    </a:srgbClr>
                  </a:outerShdw>
                </a:effectLst>
                <a:latin typeface="Bernard MT Condensed" panose="02050806060905020404" pitchFamily="18" charset="0"/>
                <a:cs typeface="MRT_Liner Print-out"/>
              </a:rPr>
              <a:t>)</a:t>
            </a:r>
          </a:p>
          <a:p>
            <a:pPr algn="r" rtl="1"/>
            <a:endParaRPr lang="en-US" sz="2400" b="1" dirty="0">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a:p>
            <a:endParaRPr lang="en-US" sz="2400" b="1" dirty="0">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p:txBody>
      </p:sp>
      <p:sp>
        <p:nvSpPr>
          <p:cNvPr id="2" name="Title 1"/>
          <p:cNvSpPr>
            <a:spLocks noGrp="1"/>
          </p:cNvSpPr>
          <p:nvPr>
            <p:ph type="title"/>
          </p:nvPr>
        </p:nvSpPr>
        <p:spPr/>
        <p:txBody>
          <a:bodyPr/>
          <a:lstStyle/>
          <a:p>
            <a:pPr algn="ctr"/>
            <a:r>
              <a:rPr lang="fa-IR"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جریان رهروان فاقد </a:t>
            </a:r>
            <a:r>
              <a:rPr lang="fa-I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بصیرت لازم</a:t>
            </a:r>
            <a:endPar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Rectangle 4"/>
          <p:cNvSpPr/>
          <p:nvPr/>
        </p:nvSpPr>
        <p:spPr>
          <a:xfrm>
            <a:off x="7067550" y="3524250"/>
            <a:ext cx="4667250" cy="523875"/>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lvl="0" algn="just" rtl="1">
              <a:spcBef>
                <a:spcPct val="20000"/>
              </a:spcBef>
              <a:buClr>
                <a:srgbClr val="873624"/>
              </a:buClr>
            </a:pPr>
            <a:r>
              <a:rPr lang="fa-IR" sz="3200" b="1" dirty="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1.  </a:t>
            </a:r>
            <a:r>
              <a:rPr lang="fa-IR" sz="3200" b="1" dirty="0" smtClean="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مشکل در شناخت </a:t>
            </a:r>
            <a:r>
              <a:rPr lang="fa-IR" sz="3200" b="1" dirty="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حق و </a:t>
            </a:r>
            <a:r>
              <a:rPr lang="fa-IR" sz="3200" b="1" dirty="0" smtClean="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باطل؛</a:t>
            </a:r>
            <a:endParaRPr lang="fa-IR" sz="3200" b="1" dirty="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p:txBody>
      </p:sp>
      <p:sp>
        <p:nvSpPr>
          <p:cNvPr id="6" name="Rectangle 5"/>
          <p:cNvSpPr/>
          <p:nvPr/>
        </p:nvSpPr>
        <p:spPr>
          <a:xfrm>
            <a:off x="7067550" y="4143375"/>
            <a:ext cx="4667250" cy="523875"/>
          </a:xfrm>
          <a:prstGeom prst="rect">
            <a:avLst/>
          </a:prstGeom>
          <a:solidFill>
            <a:schemeClr val="accent3"/>
          </a:solidFill>
        </p:spPr>
        <p:style>
          <a:lnRef idx="2">
            <a:schemeClr val="accent5"/>
          </a:lnRef>
          <a:fillRef idx="1">
            <a:schemeClr val="lt1"/>
          </a:fillRef>
          <a:effectRef idx="0">
            <a:schemeClr val="accent5"/>
          </a:effectRef>
          <a:fontRef idx="minor">
            <a:schemeClr val="dk1"/>
          </a:fontRef>
        </p:style>
        <p:txBody>
          <a:bodyPr rtlCol="0" anchor="ctr"/>
          <a:lstStyle/>
          <a:p>
            <a:pPr lvl="0" algn="just" rtl="1">
              <a:spcBef>
                <a:spcPct val="20000"/>
              </a:spcBef>
              <a:buClr>
                <a:srgbClr val="873624"/>
              </a:buClr>
            </a:pPr>
            <a:r>
              <a:rPr lang="fa-IR" sz="2800" b="1" dirty="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2. </a:t>
            </a:r>
            <a:r>
              <a:rPr lang="fa-IR" sz="2800" b="1" dirty="0" smtClean="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rPr>
              <a:t>رفاه طلبی، دنیا محوری و اشراف زدگی؛ </a:t>
            </a:r>
            <a:endParaRPr lang="fa-IR" sz="2800" b="1" dirty="0">
              <a:solidFill>
                <a:schemeClr val="accent5"/>
              </a:solidFill>
              <a:effectLst>
                <a:outerShdw blurRad="38100" dist="38100" dir="2700000" algn="tl">
                  <a:srgbClr val="000000">
                    <a:alpha val="43137"/>
                  </a:srgbClr>
                </a:outerShdw>
              </a:effectLst>
              <a:latin typeface="Bernard MT Condensed" panose="02050806060905020404" pitchFamily="18" charset="0"/>
              <a:cs typeface="MRT_Liner Print-out" panose="00000400000000000000" pitchFamily="2" charset="-78"/>
            </a:endParaRPr>
          </a:p>
        </p:txBody>
      </p:sp>
    </p:spTree>
    <p:extLst>
      <p:ext uri="{BB962C8B-B14F-4D97-AF65-F5344CB8AC3E}">
        <p14:creationId xmlns:p14="http://schemas.microsoft.com/office/powerpoint/2010/main" val="17383722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1952625"/>
            <a:ext cx="11915775" cy="4686299"/>
          </a:xfrm>
        </p:spPr>
        <p:txBody>
          <a:bodyPr>
            <a:normAutofit lnSpcReduction="10000"/>
          </a:bodyPr>
          <a:lstStyle/>
          <a:p>
            <a:pPr marL="0" indent="0" algn="just" rtl="1">
              <a:buNone/>
            </a:pPr>
            <a:endParaRPr lang="fa-IR" sz="2400" b="1" dirty="0" smtClean="0">
              <a:cs typeface="B Lotus" pitchFamily="2" charset="-78"/>
            </a:endParaRPr>
          </a:p>
          <a:p>
            <a:pPr marL="0" indent="0" algn="just" rtl="1">
              <a:buNone/>
            </a:pPr>
            <a:r>
              <a:rPr lang="fa-IR" sz="2400" b="1" dirty="0" smtClean="0">
                <a:cs typeface="B Lotus" pitchFamily="2" charset="-78"/>
              </a:rPr>
              <a:t>(</a:t>
            </a:r>
            <a:r>
              <a:rPr lang="fa-IR" sz="2400" b="1" u="sng" dirty="0">
                <a:cs typeface="B Lotus" pitchFamily="2" charset="-78"/>
              </a:rPr>
              <a:t>غفلت</a:t>
            </a:r>
            <a:r>
              <a:rPr lang="fa-IR" sz="2400" b="1" dirty="0">
                <a:cs typeface="B Lotus" pitchFamily="2" charset="-78"/>
              </a:rPr>
              <a:t> از منزلت </a:t>
            </a:r>
            <a:r>
              <a:rPr lang="fa-IR" sz="2400" b="1" dirty="0" smtClean="0">
                <a:cs typeface="B Lotus" pitchFamily="2" charset="-78"/>
              </a:rPr>
              <a:t>والای </a:t>
            </a:r>
            <a:r>
              <a:rPr lang="fa-IR" sz="2400" b="1" dirty="0">
                <a:cs typeface="B Lotus" pitchFamily="2" charset="-78"/>
              </a:rPr>
              <a:t>امام در علم و عصمت وی از خطا و اشتباه در تحلیل مسائل اجتماعی و سیاسی موجب شد آنها بر اجتهاد و مصلحت اندیشی ناروای خود پافشاری کنند و از همکاری با اهلبیت در برخی امور اساسی بپرهیزند</a:t>
            </a:r>
            <a:r>
              <a:rPr lang="fa-IR" sz="2400" b="1" dirty="0" smtClean="0">
                <a:cs typeface="B Lotus" pitchFamily="2" charset="-78"/>
              </a:rPr>
              <a:t>.</a:t>
            </a:r>
            <a:r>
              <a:rPr lang="fa-IR" b="1" dirty="0">
                <a:cs typeface="B Lotus" pitchFamily="2" charset="-78"/>
              </a:rPr>
              <a:t> خاستگاه اصليِ زاويه گرفتن برخي ياران از </a:t>
            </a:r>
            <a:r>
              <a:rPr lang="fa-IR" b="1" dirty="0" smtClean="0">
                <a:cs typeface="B Lotus" pitchFamily="2" charset="-78"/>
              </a:rPr>
              <a:t>اهل‌بيت، </a:t>
            </a:r>
            <a:r>
              <a:rPr lang="fa-IR" b="1" dirty="0">
                <a:cs typeface="B Lotus" pitchFamily="2" charset="-78"/>
              </a:rPr>
              <a:t>اين بود که آنان مقام و منزلت و قداست معصومان را به‌درستي نمي‌شناختند. </a:t>
            </a:r>
            <a:r>
              <a:rPr lang="fa-IR" sz="2400" b="1" dirty="0" smtClean="0">
                <a:cs typeface="B Lotus" pitchFamily="2" charset="-78"/>
              </a:rPr>
              <a:t>)</a:t>
            </a:r>
            <a:endParaRPr lang="fa-IR" sz="2400" b="1" dirty="0">
              <a:cs typeface="B Lotus" pitchFamily="2" charset="-78"/>
            </a:endParaRPr>
          </a:p>
          <a:p>
            <a:pPr marL="0" indent="0" algn="just" rtl="1">
              <a:buNone/>
            </a:pPr>
            <a:endParaRPr lang="fa-IR" sz="2400" b="1" dirty="0" smtClean="0">
              <a:cs typeface="B Lotus" pitchFamily="2" charset="-78"/>
            </a:endParaRPr>
          </a:p>
          <a:p>
            <a:pPr marL="0" indent="0" algn="just" rtl="1">
              <a:buNone/>
            </a:pPr>
            <a:endParaRPr lang="fa-IR" sz="2400" b="1" dirty="0" smtClean="0">
              <a:cs typeface="B Lotus" pitchFamily="2" charset="-78"/>
            </a:endParaRPr>
          </a:p>
          <a:p>
            <a:pPr marL="0" indent="0" algn="just" rtl="1">
              <a:buNone/>
            </a:pPr>
            <a:r>
              <a:rPr lang="fa-IR" sz="2400" b="1" dirty="0" smtClean="0">
                <a:cs typeface="B Lotus" pitchFamily="2" charset="-78"/>
              </a:rPr>
              <a:t>(</a:t>
            </a:r>
            <a:r>
              <a:rPr lang="fa-IR" sz="2400" b="1" dirty="0">
                <a:cs typeface="B Lotus" pitchFamily="2" charset="-78"/>
              </a:rPr>
              <a:t>در تشخیص سرچشمه های هدایت و انحراف، آگاهی و هوشمندی لازم را نداشتند. این ضعف بخاطر جهل و سطحی نگری بود که دشمنان را نمی شناختند. و گاهی هم بخاطر خوشبینی و بخاطر سر دادن شعارها و نمادهای اسلامی توسط دشمنان فریب می خوردند. </a:t>
            </a:r>
            <a:r>
              <a:rPr lang="fa-IR" sz="2400" b="1" dirty="0" smtClean="0">
                <a:cs typeface="B Lotus" pitchFamily="2" charset="-78"/>
              </a:rPr>
              <a:t>)</a:t>
            </a:r>
            <a:endParaRPr lang="fa-IR" sz="2400" b="1" dirty="0">
              <a:cs typeface="B Lotus" pitchFamily="2" charset="-78"/>
            </a:endParaRPr>
          </a:p>
          <a:p>
            <a:pPr marL="0" indent="0" algn="just" rtl="1">
              <a:buNone/>
            </a:pPr>
            <a:endParaRPr lang="fa-IR" sz="2400" dirty="0" smtClean="0">
              <a:effectLst>
                <a:outerShdw blurRad="38100" dist="38100" dir="2700000" algn="tl">
                  <a:srgbClr val="000000">
                    <a:alpha val="43137"/>
                  </a:srgbClr>
                </a:outerShdw>
              </a:effectLst>
              <a:cs typeface="B Lotus" pitchFamily="2" charset="-78"/>
            </a:endParaRPr>
          </a:p>
          <a:p>
            <a:pPr marL="0" indent="0" algn="just" rtl="1">
              <a:buNone/>
            </a:pPr>
            <a:r>
              <a:rPr lang="fa-IR" sz="2400" dirty="0" smtClean="0">
                <a:solidFill>
                  <a:srgbClr val="7030A0"/>
                </a:solidFill>
                <a:effectLst>
                  <a:outerShdw blurRad="38100" dist="38100" dir="2700000" algn="tl">
                    <a:srgbClr val="000000">
                      <a:alpha val="43137"/>
                    </a:srgbClr>
                  </a:outerShdw>
                </a:effectLst>
                <a:cs typeface="B Lotus" pitchFamily="2" charset="-78"/>
              </a:rPr>
              <a:t>(این </a:t>
            </a:r>
            <a:r>
              <a:rPr lang="fa-IR" sz="2400" dirty="0">
                <a:solidFill>
                  <a:srgbClr val="7030A0"/>
                </a:solidFill>
                <a:effectLst>
                  <a:outerShdw blurRad="38100" dist="38100" dir="2700000" algn="tl">
                    <a:srgbClr val="000000">
                      <a:alpha val="43137"/>
                    </a:srgbClr>
                  </a:outerShdw>
                </a:effectLst>
                <a:cs typeface="B Lotus" pitchFamily="2" charset="-78"/>
              </a:rPr>
              <a:t>جریان در صدر اسلام نسبت به جریان رهروان با بصیرت ، پر جمعیت تر بود؛ لیکن ضعف های آنان در کند کردن روند حرکت شیعه نقش بسزایی داشت، و از این رو اهلبیت را در پیشبرد کارها و نیل به اهدافشان دچار مشکل می کرد</a:t>
            </a:r>
            <a:r>
              <a:rPr lang="fa-IR" sz="2400" dirty="0" smtClean="0">
                <a:solidFill>
                  <a:srgbClr val="7030A0"/>
                </a:solidFill>
                <a:effectLst>
                  <a:outerShdw blurRad="38100" dist="38100" dir="2700000" algn="tl">
                    <a:srgbClr val="000000">
                      <a:alpha val="43137"/>
                    </a:srgbClr>
                  </a:outerShdw>
                </a:effectLst>
                <a:cs typeface="B Lotus" pitchFamily="2" charset="-78"/>
              </a:rPr>
              <a:t>.)</a:t>
            </a:r>
            <a:endParaRPr lang="en-US" sz="2400" dirty="0">
              <a:solidFill>
                <a:srgbClr val="7030A0"/>
              </a:solidFill>
              <a:effectLst>
                <a:outerShdw blurRad="38100" dist="38100" dir="2700000" algn="tl">
                  <a:srgbClr val="000000">
                    <a:alpha val="43137"/>
                  </a:srgbClr>
                </a:outerShdw>
              </a:effectLst>
              <a:cs typeface="B Lotus" pitchFamily="2" charset="-78"/>
            </a:endParaRPr>
          </a:p>
        </p:txBody>
      </p:sp>
      <p:sp>
        <p:nvSpPr>
          <p:cNvPr id="2" name="Title 1"/>
          <p:cNvSpPr>
            <a:spLocks noGrp="1"/>
          </p:cNvSpPr>
          <p:nvPr>
            <p:ph type="title"/>
          </p:nvPr>
        </p:nvSpPr>
        <p:spPr/>
        <p:txBody>
          <a:bodyPr/>
          <a:lstStyle/>
          <a:p>
            <a:r>
              <a:rPr lang="fa-IR" sz="80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latin typeface="Andalus" pitchFamily="18" charset="-78"/>
                <a:cs typeface="Andalus" pitchFamily="18" charset="-78"/>
              </a:rPr>
              <a:t>جریان رهروان فاقد بصیرت لازم</a:t>
            </a:r>
            <a:endParaRPr lang="en-US" sz="8000" dirty="0">
              <a:solidFill>
                <a:srgbClr val="0070C0"/>
              </a:solidFill>
            </a:endParaRPr>
          </a:p>
        </p:txBody>
      </p:sp>
      <p:sp>
        <p:nvSpPr>
          <p:cNvPr id="4" name="Rectangle 3"/>
          <p:cNvSpPr/>
          <p:nvPr/>
        </p:nvSpPr>
        <p:spPr>
          <a:xfrm>
            <a:off x="8343900" y="1905000"/>
            <a:ext cx="3571875" cy="457200"/>
          </a:xfrm>
          <a:prstGeom prst="rect">
            <a:avLst/>
          </a:prstGeom>
          <a:solidFill>
            <a:srgbClr val="FFC000"/>
          </a:solidFill>
        </p:spPr>
        <p:style>
          <a:lnRef idx="2">
            <a:schemeClr val="accent5"/>
          </a:lnRef>
          <a:fillRef idx="1">
            <a:schemeClr val="lt1"/>
          </a:fillRef>
          <a:effectRef idx="0">
            <a:schemeClr val="accent5"/>
          </a:effectRef>
          <a:fontRef idx="minor">
            <a:schemeClr val="dk1"/>
          </a:fontRef>
        </p:style>
        <p:txBody>
          <a:bodyPr rtlCol="0" anchor="ctr"/>
          <a:lstStyle/>
          <a:p>
            <a:pPr lvl="0" algn="just" rtl="1">
              <a:spcBef>
                <a:spcPct val="20000"/>
              </a:spcBef>
              <a:buClr>
                <a:srgbClr val="873624"/>
              </a:buClr>
            </a:pPr>
            <a:r>
              <a:rPr lang="fa-IR" sz="2400" b="1" dirty="0">
                <a:solidFill>
                  <a:schemeClr val="accent5"/>
                </a:solidFill>
                <a:cs typeface="MRT_Liner Print-out" panose="00000400000000000000" pitchFamily="2" charset="-78"/>
              </a:rPr>
              <a:t>3. </a:t>
            </a:r>
            <a:r>
              <a:rPr lang="fa-IR" sz="2400" b="1" dirty="0" smtClean="0">
                <a:solidFill>
                  <a:schemeClr val="accent5"/>
                </a:solidFill>
                <a:cs typeface="MRT_Liner Print-out" panose="00000400000000000000" pitchFamily="2" charset="-78"/>
              </a:rPr>
              <a:t>شناخت کم و ناقص از ولایت؛</a:t>
            </a:r>
            <a:endParaRPr lang="fa-IR" sz="2400" b="1" dirty="0">
              <a:solidFill>
                <a:schemeClr val="accent5"/>
              </a:solidFill>
              <a:cs typeface="MRT_Liner Print-out" panose="00000400000000000000" pitchFamily="2" charset="-78"/>
            </a:endParaRPr>
          </a:p>
        </p:txBody>
      </p:sp>
      <p:sp>
        <p:nvSpPr>
          <p:cNvPr id="5" name="Rectangle 4"/>
          <p:cNvSpPr/>
          <p:nvPr/>
        </p:nvSpPr>
        <p:spPr>
          <a:xfrm>
            <a:off x="8162926" y="3514725"/>
            <a:ext cx="3752850" cy="476250"/>
          </a:xfrm>
          <a:prstGeom prst="rect">
            <a:avLst/>
          </a:prstGeom>
          <a:solidFill>
            <a:schemeClr val="tx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just" rtl="1">
              <a:spcBef>
                <a:spcPct val="20000"/>
              </a:spcBef>
              <a:buClr>
                <a:srgbClr val="873624"/>
              </a:buClr>
            </a:pPr>
            <a:r>
              <a:rPr lang="fa-IR" sz="2400" b="1" dirty="0">
                <a:solidFill>
                  <a:schemeClr val="accent5"/>
                </a:solidFill>
                <a:cs typeface="MRT_Liner Print-out" panose="00000400000000000000" pitchFamily="2" charset="-78"/>
              </a:rPr>
              <a:t>4. عدم شناخت </a:t>
            </a:r>
            <a:r>
              <a:rPr lang="fa-IR" sz="2400" b="1" dirty="0" smtClean="0">
                <a:solidFill>
                  <a:schemeClr val="accent5"/>
                </a:solidFill>
                <a:cs typeface="MRT_Liner Print-out" panose="00000400000000000000" pitchFamily="2" charset="-78"/>
              </a:rPr>
              <a:t>دشمن و حربه های آنها؛</a:t>
            </a:r>
            <a:endParaRPr lang="fa-IR" sz="2400" b="1" dirty="0">
              <a:solidFill>
                <a:schemeClr val="accent5"/>
              </a:solidFill>
              <a:cs typeface="MRT_Liner Print-out" panose="00000400000000000000" pitchFamily="2" charset="-78"/>
            </a:endParaRPr>
          </a:p>
        </p:txBody>
      </p:sp>
      <p:sp>
        <p:nvSpPr>
          <p:cNvPr id="6" name="Rectangle 5"/>
          <p:cNvSpPr/>
          <p:nvPr/>
        </p:nvSpPr>
        <p:spPr>
          <a:xfrm>
            <a:off x="8162926" y="5276850"/>
            <a:ext cx="3752849" cy="409575"/>
          </a:xfrm>
          <a:prstGeom prst="rect">
            <a:avLst/>
          </a:prstGeom>
          <a:solidFill>
            <a:schemeClr val="accent3">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lvl="0" algn="just" rtl="1">
              <a:spcBef>
                <a:spcPct val="20000"/>
              </a:spcBef>
              <a:buClr>
                <a:srgbClr val="873624"/>
              </a:buClr>
            </a:pPr>
            <a:r>
              <a:rPr lang="fa-IR" sz="2400" b="1" dirty="0">
                <a:solidFill>
                  <a:srgbClr val="972109"/>
                </a:solidFill>
                <a:cs typeface="MRT_Liner Print-out" panose="00000400000000000000" pitchFamily="2" charset="-78"/>
              </a:rPr>
              <a:t>5. تزلزل در ادامه </a:t>
            </a:r>
            <a:r>
              <a:rPr lang="fa-IR" sz="2400" b="1" dirty="0" smtClean="0">
                <a:solidFill>
                  <a:srgbClr val="972109"/>
                </a:solidFill>
                <a:cs typeface="MRT_Liner Print-out" panose="00000400000000000000" pitchFamily="2" charset="-78"/>
              </a:rPr>
              <a:t>طریق عدم استقامت؛</a:t>
            </a:r>
            <a:endParaRPr lang="fa-IR" sz="2400" b="1" dirty="0">
              <a:solidFill>
                <a:srgbClr val="972109"/>
              </a:solidFill>
              <a:cs typeface="MRT_Liner Print-out" panose="00000400000000000000" pitchFamily="2" charset="-78"/>
            </a:endParaRPr>
          </a:p>
        </p:txBody>
      </p:sp>
    </p:spTree>
    <p:extLst>
      <p:ext uri="{BB962C8B-B14F-4D97-AF65-F5344CB8AC3E}">
        <p14:creationId xmlns:p14="http://schemas.microsoft.com/office/powerpoint/2010/main" val="1276510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1" y="2457450"/>
            <a:ext cx="11382374" cy="3790949"/>
          </a:xfrm>
        </p:spPr>
        <p:txBody>
          <a:bodyPr>
            <a:normAutofit/>
          </a:bodyPr>
          <a:lstStyle/>
          <a:p>
            <a:pPr algn="just" rtl="1"/>
            <a:r>
              <a:rPr lang="fa-IR" sz="2400" b="1" dirty="0" smtClean="0">
                <a:solidFill>
                  <a:srgbClr val="FF0000"/>
                </a:solidFill>
                <a:effectLst>
                  <a:outerShdw blurRad="38100" dist="38100" dir="2700000" algn="tl">
                    <a:srgbClr val="000000">
                      <a:alpha val="43137"/>
                    </a:srgbClr>
                  </a:outerShdw>
                </a:effectLst>
                <a:cs typeface="B Lotus" pitchFamily="2" charset="-78"/>
              </a:rPr>
              <a:t>عبیدالله بن عباس؛ </a:t>
            </a:r>
          </a:p>
          <a:p>
            <a:pPr marL="0" indent="0" algn="just" rtl="1">
              <a:buNone/>
            </a:pPr>
            <a:r>
              <a:rPr lang="fa-IR" sz="2400" b="1" dirty="0" smtClean="0">
                <a:latin typeface="MRT_Liner Print-out"/>
                <a:cs typeface="B Lotus" pitchFamily="2" charset="-78"/>
              </a:rPr>
              <a:t>{عدم مقاومت در برابر سپاه معاویه در زمان امیرالمومنین و در زمان امام حسن علیهما السلام و در نهایت پذیرش رشوه معاویه }</a:t>
            </a:r>
          </a:p>
          <a:p>
            <a:pPr marL="0" indent="0" algn="just" rtl="1">
              <a:buNone/>
            </a:pPr>
            <a:endParaRPr lang="fa-IR" sz="2400" b="1" dirty="0" smtClean="0">
              <a:cs typeface="B Lotus" pitchFamily="2" charset="-78"/>
            </a:endParaRPr>
          </a:p>
          <a:p>
            <a:pPr algn="just" rtl="1"/>
            <a:r>
              <a:rPr lang="fa-IR" sz="2400" b="1" dirty="0" smtClean="0">
                <a:solidFill>
                  <a:srgbClr val="FF0000"/>
                </a:solidFill>
                <a:effectLst>
                  <a:outerShdw blurRad="38100" dist="38100" dir="2700000" algn="tl">
                    <a:srgbClr val="000000">
                      <a:alpha val="43137"/>
                    </a:srgbClr>
                  </a:outerShdw>
                </a:effectLst>
                <a:cs typeface="B Lotus" pitchFamily="2" charset="-78"/>
              </a:rPr>
              <a:t>عبدالله بن جعفربن ابی طالب ؛ </a:t>
            </a:r>
          </a:p>
          <a:p>
            <a:pPr marL="0" indent="0" algn="just" rtl="1">
              <a:buNone/>
            </a:pPr>
            <a:r>
              <a:rPr lang="fa-IR" sz="2400" b="1" dirty="0" smtClean="0">
                <a:latin typeface="MRT_Liner Print-out"/>
                <a:cs typeface="B Lotus" pitchFamily="2" charset="-78"/>
              </a:rPr>
              <a:t>{اصرار بر عزل قیس بن سعد از ولایت مصر، حادثه عاشورا }</a:t>
            </a:r>
          </a:p>
          <a:p>
            <a:pPr marL="0" indent="0" algn="just" rtl="1">
              <a:buNone/>
            </a:pPr>
            <a:endParaRPr lang="fa-IR" sz="2400" b="1" dirty="0" smtClean="0">
              <a:cs typeface="B Lotus" pitchFamily="2" charset="-78"/>
            </a:endParaRPr>
          </a:p>
          <a:p>
            <a:pPr algn="just" rtl="1"/>
            <a:r>
              <a:rPr lang="fa-IR" sz="2400" b="1" dirty="0" smtClean="0">
                <a:solidFill>
                  <a:srgbClr val="FF0000"/>
                </a:solidFill>
                <a:effectLst>
                  <a:outerShdw blurRad="38100" dist="38100" dir="2700000" algn="tl">
                    <a:srgbClr val="000000">
                      <a:alpha val="43137"/>
                    </a:srgbClr>
                  </a:outerShdw>
                </a:effectLst>
                <a:cs typeface="B Lotus" pitchFamily="2" charset="-78"/>
              </a:rPr>
              <a:t>همچنین عباس، عبدالله بن عباس، عقیل و سلیمان بن صرد خزاعی را نیز می توان از این افراد بر شمرد.</a:t>
            </a:r>
          </a:p>
        </p:txBody>
      </p:sp>
      <p:sp>
        <p:nvSpPr>
          <p:cNvPr id="2" name="Title 1"/>
          <p:cNvSpPr>
            <a:spLocks noGrp="1"/>
          </p:cNvSpPr>
          <p:nvPr>
            <p:ph type="title"/>
          </p:nvPr>
        </p:nvSpPr>
        <p:spPr>
          <a:xfrm>
            <a:off x="1304261" y="288111"/>
            <a:ext cx="9404723" cy="1400530"/>
          </a:xfrm>
        </p:spPr>
        <p:txBody>
          <a:bodyPr/>
          <a:lstStyle/>
          <a:p>
            <a:r>
              <a:rPr lang="fa-IR" sz="8000" b="1" dirty="0" smtClean="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latin typeface="Andalus" pitchFamily="18" charset="-78"/>
                <a:cs typeface="Andalus" pitchFamily="18" charset="-78"/>
              </a:rPr>
              <a:t>مصادیق فاقدان </a:t>
            </a:r>
            <a:r>
              <a:rPr lang="fa-IR" sz="80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latin typeface="Andalus" pitchFamily="18" charset="-78"/>
                <a:cs typeface="Andalus" pitchFamily="18" charset="-78"/>
              </a:rPr>
              <a:t>بصیرت لازم</a:t>
            </a:r>
            <a:endParaRPr lang="en-US" sz="6600" dirty="0">
              <a:solidFill>
                <a:srgbClr val="0070C0"/>
              </a:solidFill>
            </a:endParaRPr>
          </a:p>
        </p:txBody>
      </p:sp>
    </p:spTree>
    <p:extLst>
      <p:ext uri="{BB962C8B-B14F-4D97-AF65-F5344CB8AC3E}">
        <p14:creationId xmlns:p14="http://schemas.microsoft.com/office/powerpoint/2010/main" val="1035886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2124075"/>
            <a:ext cx="11449050" cy="4400549"/>
          </a:xfrm>
        </p:spPr>
        <p:txBody>
          <a:bodyPr>
            <a:noAutofit/>
          </a:bodyPr>
          <a:lstStyle/>
          <a:p>
            <a:pPr algn="just" rtl="1"/>
            <a:r>
              <a:rPr lang="fa-IR" sz="2400" dirty="0" smtClean="0">
                <a:effectLst>
                  <a:outerShdw blurRad="38100" dist="38100" dir="2700000" algn="tl">
                    <a:srgbClr val="000000">
                      <a:alpha val="43137"/>
                    </a:srgbClr>
                  </a:outerShdw>
                </a:effectLst>
                <a:cs typeface="B Lotus" pitchFamily="2" charset="-78"/>
              </a:rPr>
              <a:t>یکی دیگر از اموری که موجب می شود خواص در پایبندی به ارزش ها از خود ضعف نشان دهند </a:t>
            </a:r>
            <a:r>
              <a:rPr lang="fa-IR" sz="2400" dirty="0" smtClean="0">
                <a:solidFill>
                  <a:srgbClr val="FF0000"/>
                </a:solidFill>
                <a:effectLst>
                  <a:outerShdw blurRad="38100" dist="38100" dir="2700000" algn="tl">
                    <a:srgbClr val="000000">
                      <a:alpha val="43137"/>
                    </a:srgbClr>
                  </a:outerShdw>
                </a:effectLst>
                <a:cs typeface="B Lotus" pitchFamily="2" charset="-78"/>
              </a:rPr>
              <a:t>فشارهای اقتصادی </a:t>
            </a:r>
            <a:r>
              <a:rPr lang="fa-IR" sz="2400" dirty="0" smtClean="0">
                <a:effectLst>
                  <a:outerShdw blurRad="38100" dist="38100" dir="2700000" algn="tl">
                    <a:srgbClr val="000000">
                      <a:alpha val="43137"/>
                    </a:srgbClr>
                  </a:outerShdw>
                </a:effectLst>
                <a:cs typeface="B Lotus" pitchFamily="2" charset="-78"/>
              </a:rPr>
              <a:t>است که گاه زمینه آن را خود  اشخاص فراهم می کنند؛ یعنی بر اثر تجمل گرایی واشرافیگری ها و بلند پروازی ها خود را زیر بار قرض می برند ؛ آنگاه برای حفظ آبرو و جایگاه اجتماعیشان از دینشان مایه می گذارند  و با سکوت و مدارا به ستمگران و ظالمان باج می دهند و بدین وسیله مشکل های مادی خود را حل می کنند و زرسالاران سیاسی نیز این افاد را شناسایی کرده و با رفع نیازهای مادی شان آنان را به خود جذب می کنند و زیرکانه طرح های شوم خود را عمل می کنند.</a:t>
            </a:r>
            <a:endParaRPr lang="en-US" dirty="0">
              <a:effectLst>
                <a:outerShdw blurRad="38100" dist="38100" dir="2700000" algn="tl">
                  <a:srgbClr val="000000">
                    <a:alpha val="43137"/>
                  </a:srgbClr>
                </a:outerShdw>
              </a:effectLst>
              <a:cs typeface="B Lotus" pitchFamily="2" charset="-78"/>
            </a:endParaRPr>
          </a:p>
          <a:p>
            <a:pPr algn="just" rtl="1"/>
            <a:endParaRPr lang="en-US" b="1" dirty="0" smtClean="0">
              <a:solidFill>
                <a:prstClr val="black"/>
              </a:solidFill>
              <a:effectLst>
                <a:outerShdw blurRad="38100" dist="38100" dir="2700000" algn="tl">
                  <a:srgbClr val="000000">
                    <a:alpha val="43137"/>
                  </a:srgbClr>
                </a:outerShdw>
              </a:effectLst>
              <a:cs typeface="B Lotus" pitchFamily="2" charset="-78"/>
            </a:endParaRPr>
          </a:p>
          <a:p>
            <a:pPr algn="just" rtl="1"/>
            <a:r>
              <a:rPr lang="fa-IR" b="1" dirty="0" smtClean="0">
                <a:solidFill>
                  <a:srgbClr val="FF0000"/>
                </a:solidFill>
                <a:effectLst>
                  <a:outerShdw blurRad="38100" dist="38100" dir="2700000" algn="tl">
                    <a:srgbClr val="000000">
                      <a:alpha val="43137"/>
                    </a:srgbClr>
                  </a:outerShdw>
                </a:effectLst>
                <a:cs typeface="B Lotus" pitchFamily="2" charset="-78"/>
              </a:rPr>
              <a:t>بر </a:t>
            </a:r>
            <a:r>
              <a:rPr lang="fa-IR" b="1" dirty="0">
                <a:solidFill>
                  <a:srgbClr val="FF0000"/>
                </a:solidFill>
                <a:effectLst>
                  <a:outerShdw blurRad="38100" dist="38100" dir="2700000" algn="tl">
                    <a:srgbClr val="000000">
                      <a:alpha val="43137"/>
                    </a:srgbClr>
                  </a:outerShdw>
                </a:effectLst>
                <a:cs typeface="B Lotus" pitchFamily="2" charset="-78"/>
              </a:rPr>
              <a:t>اثر کثرت مراوده این گروه با جبهه معارضان اهل بیت </a:t>
            </a:r>
            <a:r>
              <a:rPr lang="fa-IR" b="1" dirty="0" smtClean="0">
                <a:solidFill>
                  <a:srgbClr val="FF0000"/>
                </a:solidFill>
                <a:effectLst>
                  <a:outerShdw blurRad="38100" dist="38100" dir="2700000" algn="tl">
                    <a:srgbClr val="000000">
                      <a:alpha val="43137"/>
                    </a:srgbClr>
                  </a:outerShdw>
                </a:effectLst>
                <a:cs typeface="B Lotus" pitchFamily="2" charset="-78"/>
              </a:rPr>
              <a:t>اند</a:t>
            </a:r>
            <a:r>
              <a:rPr lang="fa-IR" b="1" dirty="0">
                <a:solidFill>
                  <a:srgbClr val="FF0000"/>
                </a:solidFill>
                <a:effectLst>
                  <a:outerShdw blurRad="38100" dist="38100" dir="2700000" algn="tl">
                    <a:srgbClr val="000000">
                      <a:alpha val="43137"/>
                    </a:srgbClr>
                  </a:outerShdw>
                </a:effectLst>
                <a:cs typeface="B Lotus" pitchFamily="2" charset="-78"/>
              </a:rPr>
              <a:t>ک</a:t>
            </a:r>
            <a:r>
              <a:rPr lang="fa-IR" b="1" dirty="0" smtClean="0">
                <a:solidFill>
                  <a:srgbClr val="FF0000"/>
                </a:solidFill>
                <a:effectLst>
                  <a:outerShdw blurRad="38100" dist="38100" dir="2700000" algn="tl">
                    <a:srgbClr val="000000">
                      <a:alpha val="43137"/>
                    </a:srgbClr>
                  </a:outerShdw>
                </a:effectLst>
                <a:cs typeface="B Lotus" pitchFamily="2" charset="-78"/>
              </a:rPr>
              <a:t> </a:t>
            </a:r>
            <a:r>
              <a:rPr lang="fa-IR" b="1" dirty="0">
                <a:solidFill>
                  <a:srgbClr val="FF0000"/>
                </a:solidFill>
                <a:effectLst>
                  <a:outerShdw blurRad="38100" dist="38100" dir="2700000" algn="tl">
                    <a:srgbClr val="000000">
                      <a:alpha val="43137"/>
                    </a:srgbClr>
                  </a:outerShdw>
                </a:effectLst>
                <a:cs typeface="B Lotus" pitchFamily="2" charset="-78"/>
              </a:rPr>
              <a:t>اندک به برخورد نرم و تعامل بدون تقابل و همراه با تساهل با این جبهه روی آوردند.</a:t>
            </a:r>
          </a:p>
          <a:p>
            <a:pPr algn="just" rtl="1"/>
            <a:endParaRPr lang="fa-IR" sz="2400" dirty="0" smtClean="0">
              <a:effectLst>
                <a:outerShdw blurRad="38100" dist="38100" dir="2700000" algn="tl">
                  <a:srgbClr val="000000">
                    <a:alpha val="43137"/>
                  </a:srgbClr>
                </a:outerShdw>
              </a:effectLst>
              <a:cs typeface="B Lotus" pitchFamily="2" charset="-78"/>
            </a:endParaRPr>
          </a:p>
        </p:txBody>
      </p:sp>
      <p:sp>
        <p:nvSpPr>
          <p:cNvPr id="2" name="Title 1"/>
          <p:cNvSpPr>
            <a:spLocks noGrp="1"/>
          </p:cNvSpPr>
          <p:nvPr>
            <p:ph type="title"/>
          </p:nvPr>
        </p:nvSpPr>
        <p:spPr>
          <a:xfrm>
            <a:off x="476250" y="570156"/>
            <a:ext cx="11210925" cy="1054250"/>
          </a:xfrm>
        </p:spPr>
        <p:style>
          <a:lnRef idx="1">
            <a:schemeClr val="accent5"/>
          </a:lnRef>
          <a:fillRef idx="2">
            <a:schemeClr val="accent5"/>
          </a:fillRef>
          <a:effectRef idx="1">
            <a:schemeClr val="accent5"/>
          </a:effectRef>
          <a:fontRef idx="minor">
            <a:schemeClr val="dk1"/>
          </a:fontRef>
        </p:style>
        <p:txBody>
          <a:bodyPr/>
          <a:lstStyle/>
          <a:p>
            <a:pPr algn="ctr"/>
            <a:r>
              <a:rPr lang="fa-IR" sz="6600" dirty="0" smtClean="0">
                <a:solidFill>
                  <a:srgbClr val="0070C0"/>
                </a:solidFill>
                <a:effectLst>
                  <a:outerShdw blurRad="38100" dist="38100" dir="2700000" algn="tl">
                    <a:srgbClr val="000000">
                      <a:alpha val="43137"/>
                    </a:srgbClr>
                  </a:outerShdw>
                </a:effectLst>
                <a:latin typeface="Andalus" pitchFamily="18" charset="-78"/>
                <a:cs typeface="Andalus" pitchFamily="18" charset="-78"/>
              </a:rPr>
              <a:t>عوامل شکل گیری رهروان </a:t>
            </a:r>
            <a:r>
              <a:rPr lang="fa-IR" sz="6600" dirty="0">
                <a:solidFill>
                  <a:srgbClr val="0070C0"/>
                </a:solidFill>
                <a:effectLst>
                  <a:outerShdw blurRad="38100" dist="38100" dir="2700000" algn="tl">
                    <a:srgbClr val="000000">
                      <a:alpha val="43137"/>
                    </a:srgbClr>
                  </a:outerShdw>
                </a:effectLst>
                <a:latin typeface="Andalus" pitchFamily="18" charset="-78"/>
                <a:cs typeface="Andalus" pitchFamily="18" charset="-78"/>
              </a:rPr>
              <a:t>فاقد </a:t>
            </a:r>
            <a:r>
              <a:rPr lang="fa-IR" sz="6600" dirty="0" smtClean="0">
                <a:solidFill>
                  <a:srgbClr val="0070C0"/>
                </a:solidFill>
                <a:effectLst>
                  <a:outerShdw blurRad="38100" dist="38100" dir="2700000" algn="tl">
                    <a:srgbClr val="000000">
                      <a:alpha val="43137"/>
                    </a:srgbClr>
                  </a:outerShdw>
                </a:effectLst>
                <a:latin typeface="Andalus" pitchFamily="18" charset="-78"/>
                <a:cs typeface="Andalus" pitchFamily="18" charset="-78"/>
              </a:rPr>
              <a:t>بصیرت لازم</a:t>
            </a:r>
            <a:endParaRPr lang="en-US" sz="60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391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6.25E-7 1.85185E-6 C 0.06901 1.85185E-6 0.125 0.05602 0.125 0.125 C 0.125 0.19398 0.06901 0.25 6.25E-7 0.25 C -0.06901 0.25 -0.125 0.19398 -0.125 0.125 C -0.125 0.05602 -0.06901 1.85185E-6 6.25E-7 1.85185E-6 Z " pathEditMode="relative" rAng="0" ptsTypes="fffff">
                                      <p:cBhvr>
                                        <p:cTn id="6" dur="2000" fill="hold"/>
                                        <p:tgtEl>
                                          <p:spTgt spid="2"/>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5" y="2217128"/>
            <a:ext cx="11525249" cy="4155097"/>
          </a:xfrm>
        </p:spPr>
        <p:txBody>
          <a:bodyPr>
            <a:normAutofit lnSpcReduction="10000"/>
          </a:bodyPr>
          <a:lstStyle/>
          <a:p>
            <a:pPr lvl="0" algn="just" rtl="1">
              <a:buClr>
                <a:schemeClr val="tx2"/>
              </a:buClr>
              <a:buFont typeface="Wingdings" pitchFamily="2" charset="2"/>
              <a:buChar char="ü"/>
            </a:pPr>
            <a:r>
              <a:rPr lang="fa-IR" sz="2400" b="1" dirty="0" smtClean="0">
                <a:solidFill>
                  <a:schemeClr val="accent1"/>
                </a:solidFill>
                <a:cs typeface="B Lotus" pitchFamily="2" charset="-78"/>
              </a:rPr>
              <a:t>قدرت </a:t>
            </a:r>
            <a:r>
              <a:rPr lang="fa-IR" sz="2400" b="1" dirty="0">
                <a:solidFill>
                  <a:schemeClr val="accent1"/>
                </a:solidFill>
                <a:cs typeface="B Lotus" pitchFamily="2" charset="-78"/>
              </a:rPr>
              <a:t>ها و جریانهای معارض اهلبیت علیهم السلام برای رسیدن به مطامع خود ، به برخی شخصیت های حساس یا جریانهای مهم نزدیک می شوند </a:t>
            </a:r>
            <a:r>
              <a:rPr lang="fa-IR" sz="2400" b="1" dirty="0" smtClean="0">
                <a:solidFill>
                  <a:schemeClr val="accent1"/>
                </a:solidFill>
                <a:cs typeface="B Lotus" pitchFamily="2" charset="-78"/>
              </a:rPr>
              <a:t>و </a:t>
            </a:r>
            <a:r>
              <a:rPr lang="fa-IR" sz="2400" b="1" dirty="0">
                <a:solidFill>
                  <a:schemeClr val="accent1"/>
                </a:solidFill>
                <a:cs typeface="B Lotus" pitchFamily="2" charset="-78"/>
              </a:rPr>
              <a:t>سرانجام به آرامی آنها را دگرگون می سازند و اینگونه میل و ذائقه جامعه را تغییر می دهند . </a:t>
            </a:r>
            <a:r>
              <a:rPr lang="fa-IR" sz="2400" b="1" u="sng" dirty="0">
                <a:solidFill>
                  <a:schemeClr val="accent1"/>
                </a:solidFill>
                <a:cs typeface="B Lotus" pitchFamily="2" charset="-78"/>
              </a:rPr>
              <a:t>آنان ابتدا یاران ولایت را به منتقدان ولایت تبدیل می کنند و سپس از همراهی با اولیاء جدایشان می کنند .</a:t>
            </a:r>
            <a:r>
              <a:rPr lang="fa-IR" sz="2400" b="1" dirty="0">
                <a:solidFill>
                  <a:schemeClr val="accent1"/>
                </a:solidFill>
                <a:cs typeface="B Lotus" pitchFamily="2" charset="-78"/>
              </a:rPr>
              <a:t> بر این اساس ، جریان زرسالارِ برنداز اموی با همین هدف به خاندان بنی هاشم و نزدیکان امیرالمومنین نزدیک شدند</a:t>
            </a:r>
            <a:r>
              <a:rPr lang="fa-IR" sz="2400" b="1" dirty="0" smtClean="0">
                <a:solidFill>
                  <a:schemeClr val="accent1"/>
                </a:solidFill>
                <a:cs typeface="B Lotus" pitchFamily="2" charset="-78"/>
              </a:rPr>
              <a:t>.</a:t>
            </a:r>
          </a:p>
          <a:p>
            <a:pPr lvl="0" algn="just" rtl="1">
              <a:buClr>
                <a:schemeClr val="tx2"/>
              </a:buClr>
              <a:buFont typeface="Wingdings" pitchFamily="2" charset="2"/>
              <a:buChar char="ü"/>
            </a:pPr>
            <a:endParaRPr lang="fa-IR" sz="2400" b="1" dirty="0" smtClean="0">
              <a:solidFill>
                <a:schemeClr val="tx1"/>
              </a:solidFill>
              <a:cs typeface="B Lotus" pitchFamily="2" charset="-78"/>
            </a:endParaRPr>
          </a:p>
          <a:p>
            <a:pPr lvl="0" algn="just" rtl="1">
              <a:buClr>
                <a:schemeClr val="tx2"/>
              </a:buClr>
              <a:buFont typeface="Wingdings" pitchFamily="2" charset="2"/>
              <a:buChar char="ü"/>
            </a:pPr>
            <a:r>
              <a:rPr lang="fa-IR" sz="2400" b="1" dirty="0" smtClean="0">
                <a:solidFill>
                  <a:schemeClr val="tx1"/>
                </a:solidFill>
                <a:cs typeface="B Lotus" pitchFamily="2" charset="-78"/>
              </a:rPr>
              <a:t>این قرابت و نشست و برخاست ها ، آرام آرام این افراد را به این نتیجه میرساند که چه بسا نظرات اولیای الهی درست نباشد و یا تند و افراطی باشد و جریان به اصطلاح معارض ، منافق و یا دشمن اسلام نباشند و قصد ریشه کن کردن و یا برندازی نداشته باشند ؛ بلکه فقط سبک زندگی و تا حدی هم اعتقادات و فرهنگشان با ما متفاوت باشد، گرچه ما برخی از مبانی و افکار سیاسیشان را قبول نداریم ولی قابل تحمل اند و می توان همزیستی مسالمت آمیزی داشته باشیم.</a:t>
            </a:r>
            <a:endParaRPr lang="en-US" sz="2400" b="1" dirty="0">
              <a:solidFill>
                <a:schemeClr val="tx1"/>
              </a:solidFill>
              <a:cs typeface="B Lotus" pitchFamily="2" charset="-78"/>
            </a:endParaRPr>
          </a:p>
          <a:p>
            <a:pPr>
              <a:buClr>
                <a:schemeClr val="tx2"/>
              </a:buClr>
              <a:buFont typeface="Wingdings" pitchFamily="2" charset="2"/>
              <a:buChar char="ü"/>
            </a:pPr>
            <a:endParaRPr lang="en-US" dirty="0">
              <a:solidFill>
                <a:schemeClr val="tx1"/>
              </a:solidFill>
            </a:endParaRPr>
          </a:p>
        </p:txBody>
      </p:sp>
      <p:sp>
        <p:nvSpPr>
          <p:cNvPr id="2" name="Title 1"/>
          <p:cNvSpPr>
            <a:spLocks noGrp="1"/>
          </p:cNvSpPr>
          <p:nvPr>
            <p:ph type="title"/>
          </p:nvPr>
        </p:nvSpPr>
        <p:spPr>
          <a:xfrm>
            <a:off x="428624" y="570156"/>
            <a:ext cx="11401425" cy="1054250"/>
          </a:xfrm>
        </p:spPr>
        <p:style>
          <a:lnRef idx="1">
            <a:schemeClr val="accent5"/>
          </a:lnRef>
          <a:fillRef idx="2">
            <a:schemeClr val="accent5"/>
          </a:fillRef>
          <a:effectRef idx="1">
            <a:schemeClr val="accent5"/>
          </a:effectRef>
          <a:fontRef idx="minor">
            <a:schemeClr val="dk1"/>
          </a:fontRef>
        </p:style>
        <p:txBody>
          <a:bodyPr/>
          <a:lstStyle/>
          <a:p>
            <a:r>
              <a:rPr lang="fa-IR" sz="6600" dirty="0">
                <a:solidFill>
                  <a:srgbClr val="0070C0"/>
                </a:solidFill>
                <a:effectLst>
                  <a:outerShdw blurRad="38100" dist="38100" dir="2700000" algn="tl">
                    <a:srgbClr val="000000">
                      <a:alpha val="43137"/>
                    </a:srgbClr>
                  </a:outerShdw>
                </a:effectLst>
                <a:latin typeface="Andalus" pitchFamily="18" charset="-78"/>
                <a:ea typeface="+mn-ea"/>
                <a:cs typeface="Andalus" pitchFamily="18" charset="-78"/>
              </a:rPr>
              <a:t>عوامل شکل گیری رهروان فاقد بصیرت لازم</a:t>
            </a:r>
            <a:endParaRPr lang="en-US" sz="7200" dirty="0">
              <a:solidFill>
                <a:srgbClr val="0070C0"/>
              </a:solidFill>
            </a:endParaRPr>
          </a:p>
        </p:txBody>
      </p:sp>
    </p:spTree>
    <p:extLst>
      <p:ext uri="{BB962C8B-B14F-4D97-AF65-F5344CB8AC3E}">
        <p14:creationId xmlns:p14="http://schemas.microsoft.com/office/powerpoint/2010/main" val="3343852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78" y="2057400"/>
            <a:ext cx="11289322" cy="4642338"/>
          </a:xfrm>
        </p:spPr>
        <p:txBody>
          <a:bodyPr>
            <a:normAutofit/>
          </a:bodyPr>
          <a:lstStyle/>
          <a:p>
            <a:pPr marL="457200" indent="-457200" algn="justLow" rtl="1">
              <a:buAutoNum type="arabicPeriod"/>
            </a:pPr>
            <a:r>
              <a:rPr lang="fa-IR" sz="2400" b="1" dirty="0" smtClean="0">
                <a:effectLst>
                  <a:outerShdw blurRad="38100" dist="38100" dir="2700000" algn="tl">
                    <a:srgbClr val="000000">
                      <a:alpha val="43137"/>
                    </a:srgbClr>
                  </a:outerShdw>
                </a:effectLst>
                <a:cs typeface="B Lotus" pitchFamily="2" charset="-78"/>
              </a:rPr>
              <a:t>جریان حامی اهلبیت علیهم السلام در صدر اسلام به دو جریان رهروان با بصیرت و رهروان کم بصیرت یا فاقد بصیرت تقسیم می شوند که می توان آنها را در جبهه مقاومت در راه حق قرار داد.</a:t>
            </a:r>
          </a:p>
          <a:p>
            <a:pPr marL="457200" indent="-457200" algn="justLow" rtl="1">
              <a:buAutoNum type="arabicPeriod"/>
            </a:pPr>
            <a:r>
              <a:rPr lang="fa-IR" sz="2400" b="1" dirty="0" smtClean="0">
                <a:solidFill>
                  <a:srgbClr val="92D050"/>
                </a:solidFill>
                <a:effectLst>
                  <a:outerShdw blurRad="38100" dist="38100" dir="2700000" algn="tl">
                    <a:srgbClr val="000000">
                      <a:alpha val="43137"/>
                    </a:srgbClr>
                  </a:outerShdw>
                </a:effectLst>
                <a:cs typeface="B Lotus" pitchFamily="2" charset="-78"/>
              </a:rPr>
              <a:t>جبهه رهروان با بصیرت کسانی بودند که در مناقشه ها و نزاع های اهل بیت با معارضانشان  ، با مواضع ایشان همراه بودند و در صورت لزوم در جنگ ها در کنار ان حضرات قرار داشتند .</a:t>
            </a:r>
          </a:p>
          <a:p>
            <a:pPr marL="457200" indent="-457200" algn="justLow" rtl="1">
              <a:buAutoNum type="arabicPeriod"/>
            </a:pPr>
            <a:r>
              <a:rPr lang="fa-IR" sz="2400" b="1" dirty="0" smtClean="0">
                <a:solidFill>
                  <a:schemeClr val="tx1"/>
                </a:solidFill>
                <a:effectLst>
                  <a:outerShdw blurRad="38100" dist="38100" dir="2700000" algn="tl">
                    <a:srgbClr val="000000">
                      <a:alpha val="43137"/>
                    </a:srgbClr>
                  </a:outerShdw>
                </a:effectLst>
                <a:cs typeface="B Lotus" pitchFamily="2" charset="-78"/>
              </a:rPr>
              <a:t>جبهه وفادار به اهل بیت کسانی بودند که در قیاس با دیگر جریان های فکری – سیاسی صدر اسلام قرابت بیشتری با اهل بیت داشتند و در ایده و عمل بیش از دیگر جریان ها با معصومان همراه بودند . این جبهه به دو جریان کوچک تر با بصیرت و فاقد بصیرت یا کم بصیرت تقسیم میشود .</a:t>
            </a:r>
          </a:p>
          <a:p>
            <a:pPr marL="457200" indent="-457200" algn="justLow" rtl="1">
              <a:buAutoNum type="arabicPeriod"/>
            </a:pPr>
            <a:r>
              <a:rPr lang="fa-IR" sz="2400" b="1" dirty="0" smtClean="0">
                <a:solidFill>
                  <a:schemeClr val="accent3"/>
                </a:solidFill>
                <a:effectLst>
                  <a:outerShdw blurRad="38100" dist="38100" dir="2700000" algn="tl">
                    <a:srgbClr val="000000">
                      <a:alpha val="43137"/>
                    </a:srgbClr>
                  </a:outerShdw>
                </a:effectLst>
                <a:cs typeface="B Lotus" pitchFamily="2" charset="-78"/>
              </a:rPr>
              <a:t>وفاداران با بصیرت کسانی بودند که در اعتقاد و عمل در خط اهل بیت حرکت میکردند . انان تشخیص و تحلیل خود را در امور مختلف بر تشخیص و تحلیل اهل بیت مقدم نمیداشتند و بر اساس منطق و استدلال محکم از اهل بیت به طور مطلق اطاعت میکردند .</a:t>
            </a:r>
          </a:p>
          <a:p>
            <a:pPr marL="457200" indent="-457200" algn="justLow" rtl="1">
              <a:buAutoNum type="arabicPeriod"/>
            </a:pPr>
            <a:endParaRPr lang="en-US" sz="2400" b="1" dirty="0">
              <a:effectLst>
                <a:outerShdw blurRad="38100" dist="38100" dir="2700000" algn="tl">
                  <a:srgbClr val="000000">
                    <a:alpha val="43137"/>
                  </a:srgbClr>
                </a:outerShdw>
              </a:effectLst>
              <a:cs typeface="B Lotus" pitchFamily="2" charset="-78"/>
            </a:endParaRPr>
          </a:p>
        </p:txBody>
      </p:sp>
      <p:sp>
        <p:nvSpPr>
          <p:cNvPr id="2" name="Title 1"/>
          <p:cNvSpPr>
            <a:spLocks noGrp="1"/>
          </p:cNvSpPr>
          <p:nvPr>
            <p:ph type="title"/>
          </p:nvPr>
        </p:nvSpPr>
        <p:spPr>
          <a:xfrm>
            <a:off x="314326" y="235109"/>
            <a:ext cx="11525250" cy="140053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dalus" pitchFamily="18" charset="-78"/>
                <a:cs typeface="Andalus" pitchFamily="18" charset="-78"/>
              </a:rPr>
              <a:t>جمع بندی جریان رهروان اهلبیت </a:t>
            </a: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ndalus" pitchFamily="18" charset="-78"/>
                <a:cs typeface="Andalus" pitchFamily="18" charset="-78"/>
              </a:rPr>
              <a:t>علیهم السلام</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61374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2105025"/>
            <a:ext cx="11487150" cy="4257675"/>
          </a:xfrm>
        </p:spPr>
        <p:txBody>
          <a:bodyPr>
            <a:noAutofit/>
          </a:bodyPr>
          <a:lstStyle/>
          <a:p>
            <a:pPr marL="457200" lvl="0" indent="-457200" algn="justLow" rtl="1">
              <a:buClr>
                <a:srgbClr val="1E5155">
                  <a:lumMod val="40000"/>
                  <a:lumOff val="60000"/>
                </a:srgbClr>
              </a:buClr>
              <a:buFont typeface="+mj-lt"/>
              <a:buAutoNum type="arabicPeriod" startAt="5"/>
            </a:pPr>
            <a:r>
              <a:rPr lang="fa-IR" sz="2400" b="1" dirty="0">
                <a:effectLst>
                  <a:outerShdw blurRad="38100" dist="38100" dir="2700000" algn="tl">
                    <a:srgbClr val="000000">
                      <a:alpha val="43137"/>
                    </a:srgbClr>
                  </a:outerShdw>
                </a:effectLst>
                <a:cs typeface="B Lotus" pitchFamily="2" charset="-78"/>
              </a:rPr>
              <a:t>در میان ارادتمندان و مریدان اهلبیت علیهم السلام شخصیت هایی بودند که برداشت عمیقی از مفهوم ولایت نداشتند . آنان با وجود تصدیق ولایت و اطاعت اجمالی از معصومان در اطاعت ایشان اهل لغزش بودند برخی از این افرد جزو ارادتمندان اهلبیت به شمار می آمدند و حاکمیت را حق آنان می دانستند ولی رفتارشان نشان می داد که موضع اهل بیت علیهم السلام را در همه امور (سیاسی ، اجتماعی ، اقتصادی  و نظامی ) حکم </a:t>
            </a:r>
            <a:r>
              <a:rPr lang="fa-IR" sz="2400" b="1" dirty="0" smtClean="0">
                <a:effectLst>
                  <a:outerShdw blurRad="38100" dist="38100" dir="2700000" algn="tl">
                    <a:srgbClr val="000000">
                      <a:alpha val="43137"/>
                    </a:srgbClr>
                  </a:outerShdw>
                </a:effectLst>
                <a:cs typeface="B Lotus" pitchFamily="2" charset="-78"/>
              </a:rPr>
              <a:t>خدا </a:t>
            </a:r>
            <a:r>
              <a:rPr lang="fa-IR" sz="2400" b="1" dirty="0">
                <a:effectLst>
                  <a:outerShdw blurRad="38100" dist="38100" dir="2700000" algn="tl">
                    <a:srgbClr val="000000">
                      <a:alpha val="43137"/>
                    </a:srgbClr>
                  </a:outerShdw>
                </a:effectLst>
                <a:cs typeface="B Lotus" pitchFamily="2" charset="-78"/>
              </a:rPr>
              <a:t>نمی دانستند و گاه برای دیدگاه خود در کنار نظر معصومان اصالت قائل بودند و بر اساس تحلیل های خود اصرار می ورزیدند؛ چنان که گاه رفتاری متفاوت با رفتار امام بر می گزیدند . این جریان را وفاداران فاقد بصیرت لازم می نامیم.</a:t>
            </a:r>
          </a:p>
          <a:p>
            <a:pPr marL="457200" indent="-457200" algn="justLow" rtl="1">
              <a:buFont typeface="+mj-lt"/>
              <a:buAutoNum type="arabicPeriod" startAt="5"/>
            </a:pPr>
            <a:r>
              <a:rPr lang="fa-IR" sz="2400" b="1" dirty="0" smtClean="0">
                <a:solidFill>
                  <a:srgbClr val="00B050"/>
                </a:solidFill>
                <a:effectLst>
                  <a:outerShdw blurRad="38100" dist="38100" dir="2700000" algn="tl">
                    <a:srgbClr val="000000">
                      <a:alpha val="43137"/>
                    </a:srgbClr>
                  </a:outerShdw>
                </a:effectLst>
                <a:cs typeface="B Lotus" pitchFamily="2" charset="-78"/>
              </a:rPr>
              <a:t>تمایز دو جریان با بصیرت و رهروان فاقد بصیرت لازم </a:t>
            </a:r>
            <a:r>
              <a:rPr lang="fa-IR" sz="2400" b="1" u="sng" dirty="0" smtClean="0">
                <a:solidFill>
                  <a:srgbClr val="00B050"/>
                </a:solidFill>
                <a:effectLst>
                  <a:outerShdw blurRad="38100" dist="38100" dir="2700000" algn="tl">
                    <a:srgbClr val="000000">
                      <a:alpha val="43137"/>
                    </a:srgbClr>
                  </a:outerShdw>
                </a:effectLst>
                <a:cs typeface="B Lotus" pitchFamily="2" charset="-78"/>
              </a:rPr>
              <a:t>در علاقه و محبت به اهلبیت علیهم السلام نبود </a:t>
            </a:r>
            <a:r>
              <a:rPr lang="fa-IR" sz="2400" b="1" dirty="0" smtClean="0">
                <a:solidFill>
                  <a:srgbClr val="00B050"/>
                </a:solidFill>
                <a:effectLst>
                  <a:outerShdw blurRad="38100" dist="38100" dir="2700000" algn="tl">
                    <a:srgbClr val="000000">
                      <a:alpha val="43137"/>
                    </a:srgbClr>
                  </a:outerShdw>
                </a:effectLst>
                <a:cs typeface="B Lotus" pitchFamily="2" charset="-78"/>
              </a:rPr>
              <a:t>، بلکه در میزان </a:t>
            </a:r>
            <a:r>
              <a:rPr lang="fa-IR" sz="2400" b="1" u="sng" dirty="0" smtClean="0">
                <a:solidFill>
                  <a:srgbClr val="00B050"/>
                </a:solidFill>
                <a:effectLst>
                  <a:outerShdw blurRad="38100" dist="38100" dir="2700000" algn="tl">
                    <a:srgbClr val="000000">
                      <a:alpha val="43137"/>
                    </a:srgbClr>
                  </a:outerShdw>
                </a:effectLst>
                <a:cs typeface="B Lotus" pitchFamily="2" charset="-78"/>
              </a:rPr>
              <a:t>تبعیتشان نسبت به مقام ولایت ریشه داشت</a:t>
            </a:r>
            <a:r>
              <a:rPr lang="fa-IR" sz="2400" b="1" dirty="0" smtClean="0">
                <a:solidFill>
                  <a:srgbClr val="00B050"/>
                </a:solidFill>
                <a:effectLst>
                  <a:outerShdw blurRad="38100" dist="38100" dir="2700000" algn="tl">
                    <a:srgbClr val="000000">
                      <a:alpha val="43137"/>
                    </a:srgbClr>
                  </a:outerShdw>
                </a:effectLst>
                <a:cs typeface="B Lotus" pitchFamily="2" charset="-78"/>
              </a:rPr>
              <a:t>، که بیشتر در دشمن شناسی و دشمن ستیزی تجلی می یافت.</a:t>
            </a:r>
            <a:endParaRPr lang="en-US" sz="2400" b="1" dirty="0">
              <a:solidFill>
                <a:srgbClr val="00B050"/>
              </a:solidFill>
              <a:effectLst>
                <a:outerShdw blurRad="38100" dist="38100" dir="2700000" algn="tl">
                  <a:srgbClr val="000000">
                    <a:alpha val="43137"/>
                  </a:srgbClr>
                </a:outerShdw>
              </a:effectLst>
              <a:cs typeface="B Lotus" pitchFamily="2" charset="-78"/>
            </a:endParaRPr>
          </a:p>
        </p:txBody>
      </p:sp>
      <p:sp>
        <p:nvSpPr>
          <p:cNvPr id="2" name="Title 1"/>
          <p:cNvSpPr>
            <a:spLocks noGrp="1"/>
          </p:cNvSpPr>
          <p:nvPr>
            <p:ph type="title"/>
          </p:nvPr>
        </p:nvSpPr>
        <p:spPr/>
        <p:txBody>
          <a:bodyPr/>
          <a:lstStyle/>
          <a:p>
            <a:r>
              <a:rPr lang="fa-IR" sz="7200" b="1" cap="all" dirty="0">
                <a:ln w="0"/>
                <a:gradFill flip="none">
                  <a:gsLst>
                    <a:gs pos="0">
                      <a:srgbClr val="873624">
                        <a:tint val="75000"/>
                        <a:shade val="75000"/>
                        <a:satMod val="170000"/>
                      </a:srgbClr>
                    </a:gs>
                    <a:gs pos="49000">
                      <a:srgbClr val="873624">
                        <a:tint val="88000"/>
                        <a:shade val="65000"/>
                        <a:satMod val="172000"/>
                      </a:srgbClr>
                    </a:gs>
                    <a:gs pos="50000">
                      <a:srgbClr val="873624">
                        <a:shade val="65000"/>
                        <a:satMod val="130000"/>
                      </a:srgbClr>
                    </a:gs>
                    <a:gs pos="92000">
                      <a:srgbClr val="873624">
                        <a:shade val="50000"/>
                        <a:satMod val="120000"/>
                      </a:srgbClr>
                    </a:gs>
                    <a:gs pos="100000">
                      <a:srgbClr val="873624">
                        <a:shade val="48000"/>
                        <a:satMod val="120000"/>
                      </a:srgbClr>
                    </a:gs>
                  </a:gsLst>
                  <a:lin ang="5400000"/>
                </a:gradFill>
                <a:effectLst>
                  <a:reflection blurRad="12700" stA="50000" endPos="50000" dist="5000" dir="5400000" sy="-100000" rotWithShape="0"/>
                </a:effectLst>
                <a:latin typeface="Andalus" pitchFamily="18" charset="-78"/>
                <a:cs typeface="Andalus" pitchFamily="18" charset="-78"/>
              </a:rPr>
              <a:t>جمع بندی جریان رهروان اهلبیت </a:t>
            </a:r>
            <a:r>
              <a:rPr lang="fa-IR" sz="2400" b="1" cap="all" dirty="0">
                <a:ln w="0"/>
                <a:gradFill flip="none">
                  <a:gsLst>
                    <a:gs pos="0">
                      <a:srgbClr val="873624">
                        <a:tint val="75000"/>
                        <a:shade val="75000"/>
                        <a:satMod val="170000"/>
                      </a:srgbClr>
                    </a:gs>
                    <a:gs pos="49000">
                      <a:srgbClr val="873624">
                        <a:tint val="88000"/>
                        <a:shade val="65000"/>
                        <a:satMod val="172000"/>
                      </a:srgbClr>
                    </a:gs>
                    <a:gs pos="50000">
                      <a:srgbClr val="873624">
                        <a:shade val="65000"/>
                        <a:satMod val="130000"/>
                      </a:srgbClr>
                    </a:gs>
                    <a:gs pos="92000">
                      <a:srgbClr val="873624">
                        <a:shade val="50000"/>
                        <a:satMod val="120000"/>
                      </a:srgbClr>
                    </a:gs>
                    <a:gs pos="100000">
                      <a:srgbClr val="873624">
                        <a:shade val="48000"/>
                        <a:satMod val="120000"/>
                      </a:srgbClr>
                    </a:gs>
                  </a:gsLst>
                  <a:lin ang="5400000"/>
                </a:gradFill>
                <a:effectLst>
                  <a:reflection blurRad="12700" stA="50000" endPos="50000" dist="5000" dir="5400000" sy="-100000" rotWithShape="0"/>
                </a:effectLst>
                <a:latin typeface="Andalus" pitchFamily="18" charset="-78"/>
                <a:cs typeface="Andalus" pitchFamily="18" charset="-78"/>
              </a:rPr>
              <a:t>علیهم السلام</a:t>
            </a:r>
            <a:endParaRPr lang="en-US" dirty="0">
              <a:solidFill>
                <a:schemeClr val="accent5">
                  <a:lumMod val="75000"/>
                </a:schemeClr>
              </a:solidFill>
            </a:endParaRPr>
          </a:p>
        </p:txBody>
      </p:sp>
    </p:spTree>
    <p:extLst>
      <p:ext uri="{BB962C8B-B14F-4D97-AF65-F5344CB8AC3E}">
        <p14:creationId xmlns:p14="http://schemas.microsoft.com/office/powerpoint/2010/main" val="29706221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 y="2114550"/>
            <a:ext cx="11887199" cy="4419600"/>
          </a:xfrm>
        </p:spPr>
        <p:txBody>
          <a:bodyPr>
            <a:noAutofit/>
          </a:bodyPr>
          <a:lstStyle/>
          <a:p>
            <a:pPr algn="just" rtl="1"/>
            <a:r>
              <a:rPr lang="fa-IR" sz="2600" dirty="0" smtClean="0">
                <a:effectLst>
                  <a:outerShdw blurRad="38100" dist="38100" dir="2700000" algn="tl">
                    <a:srgbClr val="000000">
                      <a:alpha val="43137"/>
                    </a:srgbClr>
                  </a:outerShdw>
                </a:effectLst>
                <a:latin typeface="Traditional Arabic" pitchFamily="18" charset="-78"/>
                <a:cs typeface="B Niki Border" pitchFamily="2" charset="-78"/>
              </a:rPr>
              <a:t>يکي </a:t>
            </a:r>
            <a:r>
              <a:rPr lang="fa-IR" sz="2600" dirty="0">
                <a:effectLst>
                  <a:outerShdw blurRad="38100" dist="38100" dir="2700000" algn="tl">
                    <a:srgbClr val="000000">
                      <a:alpha val="43137"/>
                    </a:srgbClr>
                  </a:outerShdw>
                </a:effectLst>
                <a:latin typeface="Traditional Arabic" pitchFamily="18" charset="-78"/>
                <a:cs typeface="B Niki Border" pitchFamily="2" charset="-78"/>
              </a:rPr>
              <a:t>از پيامدهاي مهم رويشِ جريان رهروان داراي ضعف بصيرت و پيدايشِ اين فکر در ميان </a:t>
            </a:r>
            <a:r>
              <a:rPr lang="fa-IR" sz="2600" dirty="0" smtClean="0">
                <a:effectLst>
                  <a:outerShdw blurRad="38100" dist="38100" dir="2700000" algn="tl">
                    <a:srgbClr val="000000">
                      <a:alpha val="43137"/>
                    </a:srgbClr>
                  </a:outerShdw>
                </a:effectLst>
                <a:latin typeface="Traditional Arabic" pitchFamily="18" charset="-78"/>
                <a:cs typeface="B Niki Border" pitchFamily="2" charset="-78"/>
              </a:rPr>
              <a:t>ياران  اهل بیت  </a:t>
            </a:r>
            <a:r>
              <a:rPr lang="ar-SA" sz="2600" dirty="0" smtClean="0">
                <a:effectLst>
                  <a:outerShdw blurRad="38100" dist="38100" dir="2700000" algn="tl">
                    <a:srgbClr val="000000">
                      <a:alpha val="43137"/>
                    </a:srgbClr>
                  </a:outerShdw>
                </a:effectLst>
                <a:latin typeface="Traditional Arabic" pitchFamily="18" charset="-78"/>
                <a:cs typeface="B Niki Border" pitchFamily="2" charset="-78"/>
              </a:rPr>
              <a:t>بود </a:t>
            </a:r>
            <a:r>
              <a:rPr lang="ar-SA" sz="2600" dirty="0">
                <a:effectLst>
                  <a:outerShdw blurRad="38100" dist="38100" dir="2700000" algn="tl">
                    <a:srgbClr val="000000">
                      <a:alpha val="43137"/>
                    </a:srgbClr>
                  </a:outerShdw>
                </a:effectLst>
                <a:latin typeface="Traditional Arabic" pitchFamily="18" charset="-78"/>
                <a:cs typeface="B Niki Border" pitchFamily="2" charset="-78"/>
              </a:rPr>
              <a:t>که گرچه فکر و فرهنگ حزب اموي غير از فکر و فرهنگ حزب علوي است، </a:t>
            </a:r>
            <a:r>
              <a:rPr lang="ar-SA" sz="2600" u="sng" dirty="0">
                <a:effectLst>
                  <a:outerShdw blurRad="38100" dist="38100" dir="2700000" algn="tl">
                    <a:srgbClr val="000000">
                      <a:alpha val="43137"/>
                    </a:srgbClr>
                  </a:outerShdw>
                </a:effectLst>
                <a:latin typeface="Traditional Arabic" pitchFamily="18" charset="-78"/>
                <a:cs typeface="B Niki Border" pitchFamily="2" charset="-78"/>
              </a:rPr>
              <a:t>ولي از آنجا که اين وضعيت اصلاح‌شدني نيست، براي استمرار حيات سياسي و اقتصادي و اجتماعي ناگزير بايد با آنها بيعت کرد، </a:t>
            </a:r>
            <a:r>
              <a:rPr lang="ar-SA" sz="2600" dirty="0">
                <a:effectLst>
                  <a:outerShdw blurRad="38100" dist="38100" dir="2700000" algn="tl">
                    <a:srgbClr val="000000">
                      <a:alpha val="43137"/>
                    </a:srgbClr>
                  </a:outerShdw>
                </a:effectLst>
                <a:latin typeface="Traditional Arabic" pitchFamily="18" charset="-78"/>
                <a:cs typeface="B Niki Border" pitchFamily="2" charset="-78"/>
              </a:rPr>
              <a:t>و وقتي اين فکر در ذهنشان متبلور شد ديگر آن برائتي که </a:t>
            </a:r>
            <a:r>
              <a:rPr lang="ar-SA" sz="2600" dirty="0" smtClean="0">
                <a:effectLst>
                  <a:outerShdw blurRad="38100" dist="38100" dir="2700000" algn="tl">
                    <a:srgbClr val="000000">
                      <a:alpha val="43137"/>
                    </a:srgbClr>
                  </a:outerShdw>
                </a:effectLst>
                <a:latin typeface="Traditional Arabic" pitchFamily="18" charset="-78"/>
                <a:cs typeface="B Niki Border" pitchFamily="2" charset="-78"/>
              </a:rPr>
              <a:t>اهل‌بيت </a:t>
            </a:r>
            <a:r>
              <a:rPr lang="ar-SA" sz="2600" dirty="0">
                <a:effectLst>
                  <a:outerShdw blurRad="38100" dist="38100" dir="2700000" algn="tl">
                    <a:srgbClr val="000000">
                      <a:alpha val="43137"/>
                    </a:srgbClr>
                  </a:outerShdw>
                </a:effectLst>
                <a:latin typeface="Traditional Arabic" pitchFamily="18" charset="-78"/>
                <a:cs typeface="B Niki Border" pitchFamily="2" charset="-78"/>
              </a:rPr>
              <a:t>در برابر امويان مي‌طلبيدند، در قلبشان فروکش کرد و رفته‌رفته زايل شد</a:t>
            </a:r>
            <a:r>
              <a:rPr lang="ar-SA" sz="2600" dirty="0" smtClean="0">
                <a:effectLst>
                  <a:outerShdw blurRad="38100" dist="38100" dir="2700000" algn="tl">
                    <a:srgbClr val="000000">
                      <a:alpha val="43137"/>
                    </a:srgbClr>
                  </a:outerShdw>
                </a:effectLst>
                <a:latin typeface="Traditional Arabic" pitchFamily="18" charset="-78"/>
                <a:cs typeface="B Niki Border" pitchFamily="2" charset="-78"/>
              </a:rPr>
              <a:t>؛</a:t>
            </a:r>
            <a:endParaRPr lang="fa-IR" sz="2600" dirty="0" smtClean="0">
              <a:effectLst>
                <a:outerShdw blurRad="38100" dist="38100" dir="2700000" algn="tl">
                  <a:srgbClr val="000000">
                    <a:alpha val="43137"/>
                  </a:srgbClr>
                </a:outerShdw>
              </a:effectLst>
              <a:latin typeface="Traditional Arabic" pitchFamily="18" charset="-78"/>
              <a:cs typeface="B Niki Border" pitchFamily="2" charset="-78"/>
            </a:endParaRPr>
          </a:p>
          <a:p>
            <a:pPr marL="0" indent="0" algn="just" rtl="1">
              <a:buNone/>
            </a:pPr>
            <a:endParaRPr lang="fa-IR" sz="2600" dirty="0" smtClean="0">
              <a:effectLst>
                <a:outerShdw blurRad="38100" dist="38100" dir="2700000" algn="tl">
                  <a:srgbClr val="000000">
                    <a:alpha val="43137"/>
                  </a:srgbClr>
                </a:outerShdw>
              </a:effectLst>
              <a:latin typeface="Traditional Arabic" pitchFamily="18" charset="-78"/>
              <a:cs typeface="B Niki Border" pitchFamily="2" charset="-78"/>
            </a:endParaRPr>
          </a:p>
          <a:p>
            <a:pPr algn="just" rtl="1"/>
            <a:r>
              <a:rPr lang="ar-SA" sz="2600" b="1" dirty="0">
                <a:solidFill>
                  <a:srgbClr val="C00000"/>
                </a:solidFill>
                <a:latin typeface="Traditional Arabic" pitchFamily="18" charset="-78"/>
                <a:cs typeface="B Niki Border" pitchFamily="2" charset="-78"/>
              </a:rPr>
              <a:t>در برابرِ افرادي که عمق نگاهشان به قدري نبود که خطر دشمنان و خطر برخورد مسالمت‌آميز با آنان را به‌درستي دريابند، شخصيت‌هايي بودند که قدرت طبقه‌بندي مخالفان اهل‌بيت</a:t>
            </a:r>
            <a:r>
              <a:rPr lang="en-US" sz="2600" b="1" dirty="0">
                <a:solidFill>
                  <a:srgbClr val="C00000"/>
                </a:solidFill>
                <a:latin typeface="Traditional Arabic" pitchFamily="18" charset="-78"/>
                <a:cs typeface="B Niki Border" pitchFamily="2" charset="-78"/>
              </a:rPr>
              <a:t></a:t>
            </a:r>
            <a:r>
              <a:rPr lang="ar-SA" sz="2600" b="1" dirty="0">
                <a:solidFill>
                  <a:srgbClr val="C00000"/>
                </a:solidFill>
                <a:latin typeface="Traditional Arabic" pitchFamily="18" charset="-78"/>
                <a:cs typeface="B Niki Border" pitchFamily="2" charset="-78"/>
              </a:rPr>
              <a:t> را نداشتند. آنان با جريان اعتزال و کناره‌گيران از جنگ‌ها همان‌طور برخورد مي‌کردند که با دشمنان رودرروي اهل‌بيت</a:t>
            </a:r>
            <a:r>
              <a:rPr lang="en-US" sz="2600" b="1" dirty="0">
                <a:solidFill>
                  <a:srgbClr val="C00000"/>
                </a:solidFill>
                <a:latin typeface="Traditional Arabic" pitchFamily="18" charset="-78"/>
                <a:cs typeface="B Niki Border" pitchFamily="2" charset="-78"/>
              </a:rPr>
              <a:t> </a:t>
            </a:r>
            <a:r>
              <a:rPr lang="ar-SA" sz="2600" b="1" dirty="0">
                <a:solidFill>
                  <a:srgbClr val="C00000"/>
                </a:solidFill>
                <a:latin typeface="Traditional Arabic" pitchFamily="18" charset="-78"/>
                <a:cs typeface="B Niki Border" pitchFamily="2" charset="-78"/>
              </a:rPr>
              <a:t>برخورد مي‌کردند؛ از اين رو حضرت آنان را از اظهار نظرهاي نسنجيده و افراطي سخت برحذر مي‏داشت.</a:t>
            </a:r>
            <a:endParaRPr lang="en-US" sz="2600" b="1" dirty="0">
              <a:solidFill>
                <a:srgbClr val="C00000"/>
              </a:solidFill>
              <a:latin typeface="Traditional Arabic" pitchFamily="18" charset="-78"/>
              <a:cs typeface="B Niki Border" pitchFamily="2" charset="-78"/>
            </a:endParaRPr>
          </a:p>
        </p:txBody>
      </p:sp>
      <p:sp>
        <p:nvSpPr>
          <p:cNvPr id="2" name="Title 1"/>
          <p:cNvSpPr>
            <a:spLocks noGrp="1"/>
          </p:cNvSpPr>
          <p:nvPr>
            <p:ph type="title"/>
          </p:nvPr>
        </p:nvSpPr>
        <p:spPr/>
        <p:txBody>
          <a:bodyPr/>
          <a:lstStyle/>
          <a:p>
            <a:r>
              <a:rPr lang="fa-IR" sz="7200" b="1" cap="all" dirty="0" smtClean="0">
                <a:ln w="0"/>
                <a:gradFill flip="none">
                  <a:gsLst>
                    <a:gs pos="0">
                      <a:srgbClr val="873624">
                        <a:tint val="75000"/>
                        <a:shade val="75000"/>
                        <a:satMod val="170000"/>
                      </a:srgbClr>
                    </a:gs>
                    <a:gs pos="49000">
                      <a:srgbClr val="873624">
                        <a:tint val="88000"/>
                        <a:shade val="65000"/>
                        <a:satMod val="172000"/>
                      </a:srgbClr>
                    </a:gs>
                    <a:gs pos="50000">
                      <a:srgbClr val="873624">
                        <a:shade val="65000"/>
                        <a:satMod val="130000"/>
                      </a:srgbClr>
                    </a:gs>
                    <a:gs pos="92000">
                      <a:srgbClr val="873624">
                        <a:shade val="50000"/>
                        <a:satMod val="120000"/>
                      </a:srgbClr>
                    </a:gs>
                    <a:gs pos="100000">
                      <a:srgbClr val="873624">
                        <a:shade val="48000"/>
                        <a:satMod val="120000"/>
                      </a:srgbClr>
                    </a:gs>
                  </a:gsLst>
                  <a:lin ang="5400000"/>
                </a:gradFill>
                <a:effectLst>
                  <a:reflection blurRad="12700" stA="50000" endPos="50000" dist="5000" dir="5400000" sy="-100000" rotWithShape="0"/>
                </a:effectLst>
                <a:latin typeface="Andalus" pitchFamily="18" charset="-78"/>
                <a:cs typeface="Andalus" pitchFamily="18" charset="-78"/>
              </a:rPr>
              <a:t>پیامدهای جریان </a:t>
            </a:r>
            <a:r>
              <a:rPr lang="fa-IR" sz="7200" b="1" cap="all" dirty="0">
                <a:ln w="0"/>
                <a:gradFill flip="none">
                  <a:gsLst>
                    <a:gs pos="0">
                      <a:srgbClr val="873624">
                        <a:tint val="75000"/>
                        <a:shade val="75000"/>
                        <a:satMod val="170000"/>
                      </a:srgbClr>
                    </a:gs>
                    <a:gs pos="49000">
                      <a:srgbClr val="873624">
                        <a:tint val="88000"/>
                        <a:shade val="65000"/>
                        <a:satMod val="172000"/>
                      </a:srgbClr>
                    </a:gs>
                    <a:gs pos="50000">
                      <a:srgbClr val="873624">
                        <a:shade val="65000"/>
                        <a:satMod val="130000"/>
                      </a:srgbClr>
                    </a:gs>
                    <a:gs pos="92000">
                      <a:srgbClr val="873624">
                        <a:shade val="50000"/>
                        <a:satMod val="120000"/>
                      </a:srgbClr>
                    </a:gs>
                    <a:gs pos="100000">
                      <a:srgbClr val="873624">
                        <a:shade val="48000"/>
                        <a:satMod val="120000"/>
                      </a:srgbClr>
                    </a:gs>
                  </a:gsLst>
                  <a:lin ang="5400000"/>
                </a:gradFill>
                <a:effectLst>
                  <a:reflection blurRad="12700" stA="50000" endPos="50000" dist="5000" dir="5400000" sy="-100000" rotWithShape="0"/>
                </a:effectLst>
                <a:latin typeface="Andalus" pitchFamily="18" charset="-78"/>
                <a:cs typeface="Andalus" pitchFamily="18" charset="-78"/>
              </a:rPr>
              <a:t>رهروان اهلبیت </a:t>
            </a:r>
            <a:r>
              <a:rPr lang="fa-IR" sz="2400" b="1" cap="all" dirty="0">
                <a:ln w="0"/>
                <a:gradFill flip="none">
                  <a:gsLst>
                    <a:gs pos="0">
                      <a:srgbClr val="873624">
                        <a:tint val="75000"/>
                        <a:shade val="75000"/>
                        <a:satMod val="170000"/>
                      </a:srgbClr>
                    </a:gs>
                    <a:gs pos="49000">
                      <a:srgbClr val="873624">
                        <a:tint val="88000"/>
                        <a:shade val="65000"/>
                        <a:satMod val="172000"/>
                      </a:srgbClr>
                    </a:gs>
                    <a:gs pos="50000">
                      <a:srgbClr val="873624">
                        <a:shade val="65000"/>
                        <a:satMod val="130000"/>
                      </a:srgbClr>
                    </a:gs>
                    <a:gs pos="92000">
                      <a:srgbClr val="873624">
                        <a:shade val="50000"/>
                        <a:satMod val="120000"/>
                      </a:srgbClr>
                    </a:gs>
                    <a:gs pos="100000">
                      <a:srgbClr val="873624">
                        <a:shade val="48000"/>
                        <a:satMod val="120000"/>
                      </a:srgbClr>
                    </a:gs>
                  </a:gsLst>
                  <a:lin ang="5400000"/>
                </a:gradFill>
                <a:effectLst>
                  <a:reflection blurRad="12700" stA="50000" endPos="50000" dist="5000" dir="5400000" sy="-100000" rotWithShape="0"/>
                </a:effectLst>
                <a:latin typeface="Andalus" pitchFamily="18" charset="-78"/>
                <a:cs typeface="Andalus" pitchFamily="18" charset="-78"/>
              </a:rPr>
              <a:t>علیهم السلام</a:t>
            </a:r>
            <a:endParaRPr lang="en-US" sz="6000" dirty="0"/>
          </a:p>
        </p:txBody>
      </p:sp>
    </p:spTree>
    <p:extLst>
      <p:ext uri="{BB962C8B-B14F-4D97-AF65-F5344CB8AC3E}">
        <p14:creationId xmlns:p14="http://schemas.microsoft.com/office/powerpoint/2010/main" val="42248404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1736" cy="68580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82347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00123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1002">
            <a:schemeClr val="lt2"/>
          </a:fillRef>
          <a:effectRef idx="1">
            <a:schemeClr val="accent3"/>
          </a:effectRef>
          <a:fontRef idx="minor">
            <a:schemeClr val="dk1"/>
          </a:fontRef>
        </p:style>
        <p:txBody>
          <a:bodyPr>
            <a:normAutofit fontScale="92500" lnSpcReduction="10000"/>
          </a:bodyPr>
          <a:lstStyle/>
          <a:p>
            <a:pPr algn="justLow" rtl="1">
              <a:lnSpc>
                <a:spcPct val="150000"/>
              </a:lnSpc>
            </a:pPr>
            <a:r>
              <a:rPr lang="ar-SA" sz="2600" dirty="0">
                <a:latin typeface="MRT_Liner Print-out"/>
                <a:cs typeface="B Nikoo" pitchFamily="2" charset="-78"/>
              </a:rPr>
              <a:t>اين جبهه از چهار جريان تشکيل مي‌شد که هريک، از زاويه و منظر خاصي با اهل‌بيت</a:t>
            </a:r>
            <a:r>
              <a:rPr lang="en-US" sz="2600" dirty="0">
                <a:latin typeface="MRT_Liner Print-out"/>
                <a:cs typeface="B Nikoo" pitchFamily="2" charset="-78"/>
              </a:rPr>
              <a:t></a:t>
            </a:r>
            <a:r>
              <a:rPr lang="ar-SA" sz="2600" dirty="0">
                <a:latin typeface="MRT_Liner Print-out"/>
                <a:cs typeface="B Nikoo" pitchFamily="2" charset="-78"/>
              </a:rPr>
              <a:t> درگير بودند هريک از اين چهار جريان، افزون بر اهداف و انگيزه‌هاي متفاوت در معارضه با اهل‌بيت</a:t>
            </a:r>
            <a:r>
              <a:rPr lang="en-US" sz="2600" dirty="0">
                <a:latin typeface="MRT_Liner Print-out"/>
                <a:cs typeface="B Nikoo" pitchFamily="2" charset="-78"/>
              </a:rPr>
              <a:t></a:t>
            </a:r>
            <a:r>
              <a:rPr lang="ar-SA" sz="2600" dirty="0">
                <a:latin typeface="MRT_Liner Print-out"/>
                <a:cs typeface="B Nikoo" pitchFamily="2" charset="-78"/>
              </a:rPr>
              <a:t>، در تندي و نرمي و گونة مواجهه نيز بايکديگر تمايز داشتند؛ ليکن وجه مشترک همة آنها اين بود که افزون بر مخالفت فکري با اهل‌بيت</a:t>
            </a:r>
            <a:r>
              <a:rPr lang="en-US" sz="2600" dirty="0">
                <a:latin typeface="MRT_Liner Print-out"/>
                <a:cs typeface="B Nikoo" pitchFamily="2" charset="-78"/>
              </a:rPr>
              <a:t></a:t>
            </a:r>
            <a:r>
              <a:rPr lang="ar-SA" sz="2600" dirty="0">
                <a:latin typeface="MRT_Liner Print-out"/>
                <a:cs typeface="B Nikoo" pitchFamily="2" charset="-78"/>
              </a:rPr>
              <a:t>، در عمل و رفتار نيز با آن بزرگواران درگير مي‌شدند و افزون بر مجادلة زباني، بر ضد معصومان توطئه‌هاي سياسي يا اقتصادي يا نظامي نيز ساز </a:t>
            </a:r>
            <a:r>
              <a:rPr lang="ar-SA" sz="2600" dirty="0" smtClean="0">
                <a:latin typeface="MRT_Liner Print-out"/>
                <a:cs typeface="B Nikoo" pitchFamily="2" charset="-78"/>
              </a:rPr>
              <a:t>مي‌کردند.</a:t>
            </a:r>
            <a:r>
              <a:rPr lang="fa-IR" sz="2600" dirty="0">
                <a:latin typeface="MRT_Liner Print-out"/>
                <a:cs typeface="B Nikoo" pitchFamily="2" charset="-78"/>
              </a:rPr>
              <a:t> </a:t>
            </a:r>
            <a:r>
              <a:rPr lang="fa-IR" sz="2600" dirty="0" smtClean="0">
                <a:latin typeface="MRT_Liner Print-out"/>
                <a:cs typeface="B Nikoo" pitchFamily="2" charset="-78"/>
              </a:rPr>
              <a:t>در </a:t>
            </a:r>
            <a:r>
              <a:rPr lang="fa-IR" sz="2600" dirty="0">
                <a:latin typeface="MRT_Liner Print-out"/>
                <a:cs typeface="B Nikoo" pitchFamily="2" charset="-78"/>
              </a:rPr>
              <a:t>ميان اين جريان‌ها، برخي، بسترساز قدرت يافتن جريان ديگر شدند، و برخي نيز ديگر جريان‌ها را ابزار قدرت يافتن خويش قرار دادند.</a:t>
            </a:r>
            <a:endParaRPr lang="en-US" sz="2600" dirty="0">
              <a:latin typeface="MRT_Liner Print-out"/>
              <a:cs typeface="B Nikoo" pitchFamily="2" charset="-78"/>
            </a:endParaRPr>
          </a:p>
        </p:txBody>
      </p:sp>
      <p:sp>
        <p:nvSpPr>
          <p:cNvPr id="3" name="Title 2"/>
          <p:cNvSpPr>
            <a:spLocks noGrp="1"/>
          </p:cNvSpPr>
          <p:nvPr>
            <p:ph type="title"/>
          </p:nvPr>
        </p:nvSpPr>
        <p:spPr/>
        <p:style>
          <a:lnRef idx="1">
            <a:schemeClr val="accent3"/>
          </a:lnRef>
          <a:fillRef idx="1002">
            <a:schemeClr val="lt2"/>
          </a:fillRef>
          <a:effectRef idx="1">
            <a:schemeClr val="accent3"/>
          </a:effectRef>
          <a:fontRef idx="minor">
            <a:schemeClr val="dk1"/>
          </a:fontRef>
        </p:style>
        <p:txBody>
          <a:bodyPr/>
          <a:lstStyle/>
          <a:p>
            <a:r>
              <a:rPr lang="fa-IR" sz="6600" dirty="0" smtClean="0">
                <a:cs typeface="B Nikoo" pitchFamily="2" charset="-78"/>
              </a:rPr>
              <a:t>جبهه معارضان اهل بیت </a:t>
            </a:r>
            <a:r>
              <a:rPr lang="fa-IR" sz="2800" dirty="0" smtClean="0">
                <a:cs typeface="B Nikoo" pitchFamily="2" charset="-78"/>
              </a:rPr>
              <a:t>علیهم السلام</a:t>
            </a:r>
            <a:r>
              <a:rPr lang="fa-IR" dirty="0" smtClean="0">
                <a:cs typeface="B Nikoo" pitchFamily="2" charset="-78"/>
              </a:rPr>
              <a:t>؛</a:t>
            </a:r>
            <a:endParaRPr lang="en-US" dirty="0">
              <a:cs typeface="B Nikoo" pitchFamily="2" charset="-78"/>
            </a:endParaRPr>
          </a:p>
        </p:txBody>
      </p:sp>
    </p:spTree>
    <p:extLst>
      <p:ext uri="{BB962C8B-B14F-4D97-AF65-F5344CB8AC3E}">
        <p14:creationId xmlns:p14="http://schemas.microsoft.com/office/powerpoint/2010/main" val="3507743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5937479"/>
              </p:ext>
            </p:extLst>
          </p:nvPr>
        </p:nvGraphicFramePr>
        <p:xfrm>
          <a:off x="228600" y="1590676"/>
          <a:ext cx="11830049" cy="516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841787" y="389181"/>
            <a:ext cx="10341684" cy="1054250"/>
          </a:xfrm>
        </p:spPr>
        <p:style>
          <a:lnRef idx="1">
            <a:schemeClr val="accent3"/>
          </a:lnRef>
          <a:fillRef idx="1002">
            <a:schemeClr val="lt2"/>
          </a:fillRef>
          <a:effectRef idx="1">
            <a:schemeClr val="accent3"/>
          </a:effectRef>
          <a:fontRef idx="minor">
            <a:schemeClr val="dk1"/>
          </a:fontRef>
        </p:style>
        <p:txBody>
          <a:bodyPr/>
          <a:lstStyle/>
          <a:p>
            <a:r>
              <a:rPr lang="fa-IR" sz="6600" dirty="0">
                <a:solidFill>
                  <a:prstClr val="black"/>
                </a:solidFill>
                <a:ea typeface="+mn-ea"/>
                <a:cs typeface="B Nikoo" pitchFamily="2" charset="-78"/>
              </a:rPr>
              <a:t>جبهه معارضان اهل بیت </a:t>
            </a:r>
            <a:r>
              <a:rPr lang="fa-IR" sz="2800" dirty="0">
                <a:solidFill>
                  <a:prstClr val="black"/>
                </a:solidFill>
                <a:ea typeface="+mn-ea"/>
                <a:cs typeface="B Nikoo" pitchFamily="2" charset="-78"/>
              </a:rPr>
              <a:t>علیهم السلام</a:t>
            </a:r>
            <a:r>
              <a:rPr lang="fa-IR" dirty="0">
                <a:solidFill>
                  <a:prstClr val="black"/>
                </a:solidFill>
                <a:ea typeface="+mn-ea"/>
                <a:cs typeface="B Nikoo" pitchFamily="2" charset="-78"/>
              </a:rPr>
              <a:t>؛</a:t>
            </a:r>
            <a:endParaRPr lang="en-US" dirty="0"/>
          </a:p>
        </p:txBody>
      </p:sp>
    </p:spTree>
    <p:extLst>
      <p:ext uri="{BB962C8B-B14F-4D97-AF65-F5344CB8AC3E}">
        <p14:creationId xmlns:p14="http://schemas.microsoft.com/office/powerpoint/2010/main" val="2653604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algn="just" rtl="1"/>
            <a:r>
              <a:rPr lang="ar-SA" sz="2600" b="1" dirty="0">
                <a:cs typeface="B Lotus" pitchFamily="2" charset="-78"/>
              </a:rPr>
              <a:t>يکي از جريان‌هاي مهم و اثرگذار فکري ـ سياسي صدر اسلام جريان خواص </a:t>
            </a:r>
            <a:r>
              <a:rPr lang="ar-SA" sz="2600" b="1" dirty="0">
                <a:solidFill>
                  <a:srgbClr val="C00000"/>
                </a:solidFill>
                <a:effectLst>
                  <a:outerShdw blurRad="38100" dist="38100" dir="2700000" algn="tl">
                    <a:srgbClr val="000000">
                      <a:alpha val="43137"/>
                    </a:srgbClr>
                  </a:outerShdw>
                </a:effectLst>
                <a:cs typeface="B Lotus" pitchFamily="2" charset="-78"/>
              </a:rPr>
              <a:t>تجديدنظرطلب</a:t>
            </a:r>
            <a:r>
              <a:rPr lang="ar-SA" sz="2600" b="1" dirty="0">
                <a:cs typeface="B Lotus" pitchFamily="2" charset="-78"/>
              </a:rPr>
              <a:t>‌اند. </a:t>
            </a:r>
            <a:r>
              <a:rPr lang="fa-IR" sz="2600" b="1" dirty="0">
                <a:cs typeface="B Lotus" pitchFamily="2" charset="-78"/>
              </a:rPr>
              <a:t> </a:t>
            </a:r>
            <a:r>
              <a:rPr lang="fa-IR" sz="2600" b="1" dirty="0" smtClean="0">
                <a:cs typeface="B Lotus" pitchFamily="2" charset="-78"/>
              </a:rPr>
              <a:t>شخصيت‌هاي </a:t>
            </a:r>
            <a:r>
              <a:rPr lang="fa-IR" sz="2600" b="1" dirty="0">
                <a:cs typeface="B Lotus" pitchFamily="2" charset="-78"/>
              </a:rPr>
              <a:t>مؤثر اين جريان از متنفذان و بزرگان اصحاب بودند اين جريان را خواص تجديدنظرطلب مي‌ناميم</a:t>
            </a:r>
            <a:r>
              <a:rPr lang="fa-IR" sz="2600" b="1" dirty="0" smtClean="0">
                <a:cs typeface="B Lotus" pitchFamily="2" charset="-78"/>
              </a:rPr>
              <a:t>.</a:t>
            </a:r>
          </a:p>
          <a:p>
            <a:pPr marL="0" indent="0" algn="just" rtl="1">
              <a:buNone/>
            </a:pPr>
            <a:r>
              <a:rPr lang="fa-IR" sz="2600" b="1" dirty="0" smtClean="0">
                <a:cs typeface="B Lotus" pitchFamily="2" charset="-78"/>
              </a:rPr>
              <a:t> </a:t>
            </a:r>
          </a:p>
          <a:p>
            <a:pPr algn="just" rtl="1">
              <a:buFont typeface="Wingdings" pitchFamily="2" charset="2"/>
              <a:buChar char="v"/>
            </a:pPr>
            <a:r>
              <a:rPr lang="fa-IR" sz="2600" b="1" u="sng" dirty="0">
                <a:solidFill>
                  <a:srgbClr val="0070C0"/>
                </a:solidFill>
                <a:effectLst>
                  <a:outerShdw blurRad="38100" dist="38100" dir="2700000" algn="tl">
                    <a:srgbClr val="000000">
                      <a:alpha val="43137"/>
                    </a:srgbClr>
                  </a:outerShdw>
                </a:effectLst>
                <a:cs typeface="B Lotus" pitchFamily="2" charset="-78"/>
              </a:rPr>
              <a:t> مهم‌ترين شخصيت‌‌هاي اين جريان افرادي چون خليفه اول و دوم، ابوعبيدة جراح، مغير</a:t>
            </a:r>
            <a:r>
              <a:rPr lang="ar-SA" sz="2600" b="1" u="sng" dirty="0">
                <a:solidFill>
                  <a:srgbClr val="0070C0"/>
                </a:solidFill>
                <a:effectLst>
                  <a:outerShdw blurRad="38100" dist="38100" dir="2700000" algn="tl">
                    <a:srgbClr val="000000">
                      <a:alpha val="43137"/>
                    </a:srgbClr>
                  </a:outerShdw>
                </a:effectLst>
                <a:cs typeface="B Lotus" pitchFamily="2" charset="-78"/>
              </a:rPr>
              <a:t>ة</a:t>
            </a:r>
            <a:r>
              <a:rPr lang="fa-IR" sz="2600" b="1" u="sng" dirty="0">
                <a:solidFill>
                  <a:srgbClr val="0070C0"/>
                </a:solidFill>
                <a:effectLst>
                  <a:outerShdw blurRad="38100" dist="38100" dir="2700000" algn="tl">
                    <a:srgbClr val="000000">
                      <a:alpha val="43137"/>
                    </a:srgbClr>
                  </a:outerShdw>
                </a:effectLst>
                <a:cs typeface="B Lotus" pitchFamily="2" charset="-78"/>
              </a:rPr>
              <a:t>‌بن‌شعبه، عبدالرحمان‌بن‌عوف و عثمان‌بن‌عفان‌اند.</a:t>
            </a:r>
            <a:endParaRPr lang="en-US" sz="2600" b="1" u="sng" dirty="0">
              <a:solidFill>
                <a:srgbClr val="0070C0"/>
              </a:solidFill>
              <a:effectLst>
                <a:outerShdw blurRad="38100" dist="38100" dir="2700000" algn="tl">
                  <a:srgbClr val="000000">
                    <a:alpha val="43137"/>
                  </a:srgbClr>
                </a:outerShdw>
              </a:effectLst>
              <a:cs typeface="B Lotus" pitchFamily="2" charset="-78"/>
            </a:endParaRPr>
          </a:p>
          <a:p>
            <a:pPr marL="0" indent="0" algn="just" rtl="1">
              <a:buNone/>
            </a:pPr>
            <a:endParaRPr lang="fa-IR" sz="2600" b="1" dirty="0" smtClean="0">
              <a:cs typeface="B Lotus" pitchFamily="2" charset="-78"/>
            </a:endParaRPr>
          </a:p>
          <a:p>
            <a:pPr marL="0" indent="0" algn="just" rtl="1">
              <a:buNone/>
            </a:pPr>
            <a:endParaRPr lang="en-US" sz="2600" b="1" dirty="0">
              <a:cs typeface="B Lotus" pitchFamily="2" charset="-78"/>
            </a:endParaRPr>
          </a:p>
          <a:p>
            <a:pPr algn="just" rtl="1"/>
            <a:endParaRPr lang="en-US" sz="2600" b="1" dirty="0">
              <a:cs typeface="B Lotus" pitchFamily="2" charset="-78"/>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6000" dirty="0">
                <a:cs typeface="B Nikoo" pitchFamily="2" charset="-78"/>
              </a:rPr>
              <a:t>جبهه </a:t>
            </a:r>
            <a:r>
              <a:rPr lang="fa-IR" sz="6000" dirty="0" smtClean="0">
                <a:cs typeface="B Nikoo" pitchFamily="2" charset="-78"/>
              </a:rPr>
              <a:t>جریان خواص تجدید نظرطلب؛ </a:t>
            </a:r>
            <a:endParaRPr lang="en-US" sz="6000" dirty="0">
              <a:cs typeface="B Nikoo" pitchFamily="2" charset="-78"/>
            </a:endParaRPr>
          </a:p>
        </p:txBody>
      </p:sp>
    </p:spTree>
    <p:extLst>
      <p:ext uri="{BB962C8B-B14F-4D97-AF65-F5344CB8AC3E}">
        <p14:creationId xmlns:p14="http://schemas.microsoft.com/office/powerpoint/2010/main" val="39976225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2114550"/>
            <a:ext cx="11506200" cy="4552950"/>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lgn="just" rtl="1">
              <a:lnSpc>
                <a:spcPct val="150000"/>
              </a:lnSpc>
              <a:buFont typeface="+mj-lt"/>
              <a:buAutoNum type="arabicParenR"/>
            </a:pPr>
            <a:r>
              <a:rPr lang="fa-IR" sz="2600" b="1" dirty="0" smtClean="0">
                <a:solidFill>
                  <a:schemeClr val="tx1"/>
                </a:solidFill>
                <a:latin typeface="Traditional Arabic" pitchFamily="18" charset="-78"/>
                <a:cs typeface="B Lotus" pitchFamily="2" charset="-78"/>
              </a:rPr>
              <a:t>القای تفکر </a:t>
            </a:r>
            <a:r>
              <a:rPr lang="ar-SA" sz="2600" b="1" dirty="0" smtClean="0">
                <a:solidFill>
                  <a:schemeClr val="tx1"/>
                </a:solidFill>
                <a:latin typeface="Traditional Arabic" pitchFamily="18" charset="-78"/>
                <a:cs typeface="B Lotus" pitchFamily="2" charset="-78"/>
              </a:rPr>
              <a:t>اسلام </a:t>
            </a:r>
            <a:r>
              <a:rPr lang="ar-SA" sz="2600" b="1" dirty="0">
                <a:solidFill>
                  <a:schemeClr val="tx1"/>
                </a:solidFill>
                <a:latin typeface="Traditional Arabic" pitchFamily="18" charset="-78"/>
                <a:cs typeface="B Lotus" pitchFamily="2" charset="-78"/>
              </a:rPr>
              <a:t>منهاي ولايت الهي </a:t>
            </a:r>
            <a:r>
              <a:rPr lang="fa-IR" sz="2600" b="1" dirty="0" smtClean="0">
                <a:solidFill>
                  <a:schemeClr val="tx1"/>
                </a:solidFill>
                <a:latin typeface="Traditional Arabic" pitchFamily="18" charset="-78"/>
                <a:cs typeface="B Lotus" pitchFamily="2" charset="-78"/>
              </a:rPr>
              <a:t>در جامعه</a:t>
            </a:r>
            <a:r>
              <a:rPr lang="ar-SA" sz="2600" b="1" dirty="0" smtClean="0">
                <a:solidFill>
                  <a:schemeClr val="tx1"/>
                </a:solidFill>
                <a:latin typeface="Traditional Arabic" pitchFamily="18" charset="-78"/>
                <a:cs typeface="B Lotus" pitchFamily="2" charset="-78"/>
              </a:rPr>
              <a:t>، </a:t>
            </a:r>
            <a:endParaRPr lang="fa-IR" sz="2600" b="1" dirty="0" smtClean="0">
              <a:solidFill>
                <a:schemeClr val="tx1"/>
              </a:solidFill>
              <a:latin typeface="Traditional Arabic" pitchFamily="18" charset="-78"/>
              <a:cs typeface="B Lotus" pitchFamily="2" charset="-78"/>
            </a:endParaRPr>
          </a:p>
          <a:p>
            <a:pPr marL="514350" indent="-514350" algn="just" rtl="1">
              <a:lnSpc>
                <a:spcPct val="150000"/>
              </a:lnSpc>
              <a:buFont typeface="+mj-lt"/>
              <a:buAutoNum type="arabicParenR"/>
            </a:pPr>
            <a:r>
              <a:rPr lang="fa-IR" sz="2600" b="1" dirty="0" smtClean="0">
                <a:solidFill>
                  <a:schemeClr val="tx1"/>
                </a:solidFill>
                <a:latin typeface="Traditional Arabic" pitchFamily="18" charset="-78"/>
                <a:cs typeface="B Lotus" pitchFamily="2" charset="-78"/>
              </a:rPr>
              <a:t>ترویج اجتهاد در مقابل نص،</a:t>
            </a:r>
            <a:endParaRPr lang="fa-IR" sz="2600" b="1" dirty="0">
              <a:solidFill>
                <a:schemeClr val="tx1"/>
              </a:solidFill>
              <a:latin typeface="Traditional Arabic" pitchFamily="18" charset="-78"/>
              <a:cs typeface="B Lotus" pitchFamily="2" charset="-78"/>
            </a:endParaRPr>
          </a:p>
          <a:p>
            <a:pPr marL="514350" indent="-514350" algn="just" rtl="1">
              <a:lnSpc>
                <a:spcPct val="150000"/>
              </a:lnSpc>
              <a:buFont typeface="+mj-lt"/>
              <a:buAutoNum type="arabicParenR"/>
            </a:pPr>
            <a:r>
              <a:rPr lang="fa-IR" sz="2600" b="1" dirty="0" smtClean="0">
                <a:solidFill>
                  <a:schemeClr val="tx1"/>
                </a:solidFill>
                <a:latin typeface="Traditional Arabic" pitchFamily="18" charset="-78"/>
                <a:cs typeface="B Lotus" pitchFamily="2" charset="-78"/>
              </a:rPr>
              <a:t>تحریف مفهوم و شان ولی ؛ </a:t>
            </a:r>
          </a:p>
          <a:p>
            <a:pPr marL="514350" indent="-514350" algn="just" rtl="1">
              <a:lnSpc>
                <a:spcPct val="150000"/>
              </a:lnSpc>
              <a:buFont typeface="+mj-lt"/>
              <a:buAutoNum type="arabicParenR"/>
            </a:pPr>
            <a:r>
              <a:rPr lang="fa-IR" sz="2800" b="1" dirty="0" smtClean="0">
                <a:solidFill>
                  <a:schemeClr val="tx1"/>
                </a:solidFill>
                <a:latin typeface="Traditional Arabic" pitchFamily="18" charset="-78"/>
                <a:cs typeface="B Lotus" pitchFamily="2" charset="-78"/>
              </a:rPr>
              <a:t>قداست زدایی از سیره و سنت نبوی؛</a:t>
            </a:r>
          </a:p>
          <a:p>
            <a:pPr marL="514350" indent="-514350" algn="just" rtl="1">
              <a:lnSpc>
                <a:spcPct val="150000"/>
              </a:lnSpc>
              <a:buFont typeface="+mj-lt"/>
              <a:buAutoNum type="arabicParenR"/>
            </a:pPr>
            <a:r>
              <a:rPr lang="fa-IR" sz="2800" b="1" dirty="0" smtClean="0">
                <a:solidFill>
                  <a:schemeClr val="tx1"/>
                </a:solidFill>
                <a:latin typeface="Traditional Arabic" pitchFamily="18" charset="-78"/>
                <a:cs typeface="B Lotus" pitchFamily="2" charset="-78"/>
              </a:rPr>
              <a:t>مشروعیت دادن به رای مردم در مقابل نظر شارع؛</a:t>
            </a:r>
          </a:p>
          <a:p>
            <a:pPr marL="514350" indent="-514350" algn="just" rtl="1">
              <a:lnSpc>
                <a:spcPct val="150000"/>
              </a:lnSpc>
              <a:buFont typeface="+mj-lt"/>
              <a:buAutoNum type="arabicParenR"/>
            </a:pPr>
            <a:r>
              <a:rPr lang="fa-IR" sz="2800" b="1" dirty="0" smtClean="0">
                <a:solidFill>
                  <a:schemeClr val="tx1"/>
                </a:solidFill>
                <a:latin typeface="Traditional Arabic" pitchFamily="18" charset="-78"/>
                <a:cs typeface="B Lotus" pitchFamily="2" charset="-78"/>
              </a:rPr>
              <a:t>محکوم کردن و </a:t>
            </a:r>
            <a:r>
              <a:rPr lang="ar-SA" sz="2800" b="1" dirty="0" smtClean="0">
                <a:solidFill>
                  <a:schemeClr val="tx1"/>
                </a:solidFill>
                <a:cs typeface="B Lotus" pitchFamily="2" charset="-78"/>
              </a:rPr>
              <a:t>مستبدانه</a:t>
            </a:r>
            <a:r>
              <a:rPr lang="fa-IR" sz="2800" b="1" dirty="0" smtClean="0">
                <a:solidFill>
                  <a:schemeClr val="tx1"/>
                </a:solidFill>
                <a:cs typeface="B Lotus" pitchFamily="2" charset="-78"/>
              </a:rPr>
              <a:t> دانستن مخالفت از رای مردم در حمایت از نظر شارع؛</a:t>
            </a:r>
            <a:endParaRPr lang="en-US" sz="2800" b="1" dirty="0">
              <a:solidFill>
                <a:schemeClr val="tx1"/>
              </a:solidFill>
              <a:latin typeface="Traditional Arabic" pitchFamily="18" charset="-78"/>
              <a:cs typeface="B Lotus" pitchFamily="2" charset="-78"/>
            </a:endParaRPr>
          </a:p>
          <a:p>
            <a:pPr marL="514350" indent="-514350" algn="r" rtl="1">
              <a:lnSpc>
                <a:spcPct val="150000"/>
              </a:lnSpc>
              <a:buFont typeface="+mj-lt"/>
              <a:buAutoNum type="arabicParenR"/>
            </a:pPr>
            <a:endParaRPr lang="en-US" sz="2800" dirty="0">
              <a:latin typeface="Traditional Arabic" pitchFamily="18" charset="-78"/>
              <a:cs typeface="B Lotus" pitchFamily="2" charset="-78"/>
            </a:endParaRPr>
          </a:p>
        </p:txBody>
      </p:sp>
      <p:sp>
        <p:nvSpPr>
          <p:cNvPr id="3" name="Title 2"/>
          <p:cNvSpPr>
            <a:spLocks noGrp="1"/>
          </p:cNvSpPr>
          <p:nvPr>
            <p:ph type="title"/>
          </p:nvPr>
        </p:nvSpPr>
        <p:spPr>
          <a:xfrm>
            <a:off x="400050" y="570156"/>
            <a:ext cx="11477625" cy="1054250"/>
          </a:xfrm>
        </p:spPr>
        <p:style>
          <a:lnRef idx="1">
            <a:schemeClr val="accent6"/>
          </a:lnRef>
          <a:fillRef idx="2">
            <a:schemeClr val="accent6"/>
          </a:fillRef>
          <a:effectRef idx="1">
            <a:schemeClr val="accent6"/>
          </a:effectRef>
          <a:fontRef idx="minor">
            <a:schemeClr val="dk1"/>
          </a:fontRef>
        </p:style>
        <p:txBody>
          <a:bodyPr/>
          <a:lstStyle/>
          <a:p>
            <a:r>
              <a:rPr lang="fa-IR" sz="6000" dirty="0" smtClean="0">
                <a:solidFill>
                  <a:prstClr val="black"/>
                </a:solidFill>
                <a:ea typeface="+mn-ea"/>
                <a:cs typeface="B Nikoo" pitchFamily="2" charset="-78"/>
              </a:rPr>
              <a:t>تفکرات جریان </a:t>
            </a:r>
            <a:r>
              <a:rPr lang="fa-IR" sz="6000" dirty="0">
                <a:solidFill>
                  <a:prstClr val="black"/>
                </a:solidFill>
                <a:ea typeface="+mn-ea"/>
                <a:cs typeface="B Nikoo" pitchFamily="2" charset="-78"/>
              </a:rPr>
              <a:t>خواص تجدید نظرطلب؛ </a:t>
            </a:r>
            <a:endParaRPr lang="en-US" dirty="0"/>
          </a:p>
        </p:txBody>
      </p:sp>
    </p:spTree>
    <p:extLst>
      <p:ext uri="{BB962C8B-B14F-4D97-AF65-F5344CB8AC3E}">
        <p14:creationId xmlns:p14="http://schemas.microsoft.com/office/powerpoint/2010/main" val="138794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2143126"/>
            <a:ext cx="11658600" cy="4524374"/>
          </a:xfrm>
        </p:spPr>
        <p:style>
          <a:lnRef idx="1">
            <a:schemeClr val="accent6"/>
          </a:lnRef>
          <a:fillRef idx="2">
            <a:schemeClr val="accent6"/>
          </a:fillRef>
          <a:effectRef idx="1">
            <a:schemeClr val="accent6"/>
          </a:effectRef>
          <a:fontRef idx="minor">
            <a:schemeClr val="dk1"/>
          </a:fontRef>
        </p:style>
        <p:txBody>
          <a:bodyPr>
            <a:normAutofit/>
          </a:bodyPr>
          <a:lstStyle/>
          <a:p>
            <a:pPr marL="0" lvl="0" indent="0" algn="just" rtl="1">
              <a:lnSpc>
                <a:spcPct val="150000"/>
              </a:lnSpc>
              <a:buClr>
                <a:srgbClr val="873624"/>
              </a:buClr>
              <a:buNone/>
            </a:pPr>
            <a:r>
              <a:rPr lang="fa-IR" sz="2600" b="1" dirty="0" smtClean="0">
                <a:solidFill>
                  <a:srgbClr val="C00000"/>
                </a:solidFill>
                <a:effectLst>
                  <a:outerShdw blurRad="38100" dist="38100" dir="2700000" algn="tl">
                    <a:srgbClr val="000000">
                      <a:alpha val="43137"/>
                    </a:srgbClr>
                  </a:outerShdw>
                </a:effectLst>
                <a:latin typeface="Traditional Arabic" pitchFamily="18" charset="-78"/>
                <a:cs typeface="B Lotus" pitchFamily="2" charset="-78"/>
              </a:rPr>
              <a:t>1-2</a:t>
            </a:r>
            <a:r>
              <a:rPr lang="fa-IR" sz="2600"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 ) القای </a:t>
            </a:r>
            <a:r>
              <a:rPr lang="fa-IR"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تفکر </a:t>
            </a:r>
            <a:r>
              <a:rPr lang="ar-SA"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اسلام منهاي ولايت الهي </a:t>
            </a:r>
            <a:r>
              <a:rPr lang="fa-IR"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در جامعه</a:t>
            </a:r>
            <a:r>
              <a:rPr lang="ar-SA"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 ترویج اجتهاد در مقابل نص</a:t>
            </a:r>
            <a:r>
              <a:rPr lang="ar-SA" sz="2600"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a:t>
            </a:r>
            <a:endParaRPr lang="fa-IR"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endParaRPr>
          </a:p>
          <a:p>
            <a:pPr marL="0" indent="0" algn="just" rtl="1">
              <a:buNone/>
            </a:pPr>
            <a:r>
              <a:rPr lang="ar-SA" sz="2200" dirty="0">
                <a:latin typeface="Calibri"/>
                <a:ea typeface="Calibri"/>
                <a:cs typeface="B Lotus"/>
              </a:rPr>
              <a:t>بعد از رحلت آن حضرت، جريان تجديدنظرطلب، اسلام منهاي ولايت الهي را تئوريزه کردند و معتقد بودند، کتاب خدا براي هدايت بشر کافي است و هريک از اصحاب خود مي‌تواند با کتاب خدا اجتهاد، و بر مبناي اجتهاد خود عمل کند</a:t>
            </a:r>
            <a:r>
              <a:rPr lang="ar-SA" sz="2200" dirty="0" smtClean="0">
                <a:latin typeface="Calibri"/>
                <a:ea typeface="Calibri"/>
                <a:cs typeface="B Lotus"/>
              </a:rPr>
              <a:t>.</a:t>
            </a:r>
            <a:endParaRPr lang="fa-IR" sz="2200" dirty="0" smtClean="0">
              <a:latin typeface="Calibri"/>
              <a:ea typeface="Calibri"/>
              <a:cs typeface="B Lotus"/>
            </a:endParaRPr>
          </a:p>
          <a:p>
            <a:pPr marL="0" lvl="0" indent="0" algn="just" rtl="1">
              <a:lnSpc>
                <a:spcPct val="150000"/>
              </a:lnSpc>
              <a:buClr>
                <a:srgbClr val="873624"/>
              </a:buClr>
              <a:buNone/>
            </a:pPr>
            <a:r>
              <a:rPr lang="fa-IR" sz="2600" b="1" dirty="0" smtClean="0">
                <a:solidFill>
                  <a:srgbClr val="C00000"/>
                </a:solidFill>
                <a:effectLst>
                  <a:outerShdw blurRad="38100" dist="38100" dir="2700000" algn="tl">
                    <a:srgbClr val="000000">
                      <a:alpha val="43137"/>
                    </a:srgbClr>
                  </a:outerShdw>
                </a:effectLst>
                <a:latin typeface="Traditional Arabic" pitchFamily="18" charset="-78"/>
                <a:cs typeface="B Lotus" pitchFamily="2" charset="-78"/>
              </a:rPr>
              <a:t>3-4</a:t>
            </a:r>
            <a:r>
              <a:rPr lang="fa-IR" sz="2600"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 تحریف </a:t>
            </a:r>
            <a:r>
              <a:rPr lang="fa-IR" sz="26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مفهوم و شان ولی ؛ قداست زدایی از سیره و سنت نبوی؛ </a:t>
            </a:r>
            <a:endParaRPr lang="fa-IR" b="1" dirty="0" smtClean="0">
              <a:solidFill>
                <a:srgbClr val="FFC000"/>
              </a:solidFill>
              <a:effectLst>
                <a:outerShdw blurRad="38100" dist="38100" dir="2700000" algn="tl">
                  <a:srgbClr val="000000">
                    <a:alpha val="43137"/>
                  </a:srgbClr>
                </a:outerShdw>
              </a:effectLst>
              <a:latin typeface="Calibri"/>
              <a:ea typeface="Calibri"/>
              <a:cs typeface="B Lotus"/>
            </a:endParaRPr>
          </a:p>
          <a:p>
            <a:pPr marL="0" indent="0" algn="just" rtl="1">
              <a:buNone/>
            </a:pPr>
            <a:r>
              <a:rPr lang="fa-IR" sz="2200" dirty="0">
                <a:latin typeface="Calibri"/>
                <a:ea typeface="Calibri"/>
                <a:cs typeface="B Lotus" pitchFamily="2" charset="-78"/>
              </a:rPr>
              <a:t>يکي از برنامه‌ريزي‌ها و اقدامات تجديدنظر‌طلبان در صدر اسلام، اين بود که وجود يک شخصيّت مقدس بعد از رسول </a:t>
            </a:r>
            <a:r>
              <a:rPr lang="fa-IR" sz="2200" dirty="0" smtClean="0">
                <a:latin typeface="Calibri"/>
                <a:ea typeface="Calibri"/>
                <a:cs typeface="B Lotus" pitchFamily="2" charset="-78"/>
              </a:rPr>
              <a:t>خدا</a:t>
            </a:r>
            <a:r>
              <a:rPr lang="fa-IR" sz="2200" dirty="0" smtClean="0">
                <a:latin typeface="AGA Arabesque"/>
                <a:ea typeface="Calibri"/>
                <a:cs typeface="B Lotus" pitchFamily="2" charset="-78"/>
                <a:sym typeface="AGA Arabesque"/>
              </a:rPr>
              <a:t> </a:t>
            </a:r>
            <a:r>
              <a:rPr lang="en-US" sz="2200" dirty="0" smtClean="0">
                <a:latin typeface="B Lotus"/>
                <a:ea typeface="Calibri"/>
                <a:cs typeface="B Lotus" pitchFamily="2" charset="-78"/>
              </a:rPr>
              <a:t> </a:t>
            </a:r>
            <a:r>
              <a:rPr lang="fa-IR" sz="2200" dirty="0">
                <a:latin typeface="B Lotus"/>
                <a:ea typeface="Calibri"/>
                <a:cs typeface="B Lotus" pitchFamily="2" charset="-78"/>
              </a:rPr>
              <a:t>را منکِر شدند؛ زيرا اگر به حضور چنين شخصيتي در جامعه اذعان مي‌کردند، مي‌بايست رأي او مي‌پذيرفتند. از همين رو مفهوم ولايت را تحريف کردند </a:t>
            </a:r>
            <a:r>
              <a:rPr lang="fa-IR" sz="2200" dirty="0" smtClean="0">
                <a:latin typeface="B Lotus"/>
                <a:ea typeface="Calibri"/>
                <a:cs typeface="B Lotus" pitchFamily="2" charset="-78"/>
              </a:rPr>
              <a:t>.</a:t>
            </a:r>
          </a:p>
          <a:p>
            <a:pPr marL="0" indent="0" algn="just" rtl="1">
              <a:buNone/>
            </a:pPr>
            <a:r>
              <a:rPr lang="ar-SA" sz="2200" dirty="0">
                <a:latin typeface="Calibri"/>
                <a:ea typeface="Calibri"/>
                <a:cs typeface="B Lotus"/>
              </a:rPr>
              <a:t>از منظر آنان </a:t>
            </a:r>
            <a:r>
              <a:rPr lang="ar-SA" sz="2200" dirty="0" smtClean="0">
                <a:latin typeface="Calibri"/>
                <a:ea typeface="Calibri"/>
                <a:cs typeface="B Lotus"/>
              </a:rPr>
              <a:t>پس </a:t>
            </a:r>
            <a:r>
              <a:rPr lang="fa-IR" sz="2200" dirty="0" smtClean="0">
                <a:latin typeface="Calibri"/>
                <a:ea typeface="Calibri"/>
                <a:cs typeface="B Lotus"/>
              </a:rPr>
              <a:t>از رسول خدا </a:t>
            </a:r>
            <a:r>
              <a:rPr lang="ar-SA" sz="2200" dirty="0" smtClean="0">
                <a:latin typeface="Calibri"/>
                <a:ea typeface="Calibri"/>
                <a:cs typeface="B Lotus"/>
              </a:rPr>
              <a:t>هيچ </a:t>
            </a:r>
            <a:r>
              <a:rPr lang="ar-SA" sz="2200" dirty="0">
                <a:latin typeface="Calibri"/>
                <a:ea typeface="Calibri"/>
                <a:cs typeface="B Lotus"/>
              </a:rPr>
              <a:t>شخصيت آسماني که رأي او قداست داشته و به منزلة رأي خدا باشد وجود ندارد. هيچ کس و هيچ نظري مقدس و منتسب به خدا نيست، و همة مقامات افراد و ديدگاه‌هايشان زميني است و ما بايد بين آنها مقايسه کنيم و هر شخص يا نظري را که قبول نداشتيم کنار بگذاريم. همة افراد و آرا بشري‌اند و فرقي بين رأي علي و ديگر اصحاب وجود ندارد. </a:t>
            </a:r>
            <a:endParaRPr lang="en-US" sz="2200" dirty="0"/>
          </a:p>
          <a:p>
            <a:pPr marL="0" indent="0" algn="just" rtl="1">
              <a:buNone/>
            </a:pPr>
            <a:endParaRPr lang="en-US" sz="2000" dirty="0">
              <a:cs typeface="B Lotus" pitchFamily="2" charset="-78"/>
            </a:endParaRPr>
          </a:p>
        </p:txBody>
      </p:sp>
      <p:sp>
        <p:nvSpPr>
          <p:cNvPr id="3" name="Title 2"/>
          <p:cNvSpPr>
            <a:spLocks noGrp="1"/>
          </p:cNvSpPr>
          <p:nvPr>
            <p:ph type="title"/>
          </p:nvPr>
        </p:nvSpPr>
        <p:spPr>
          <a:xfrm>
            <a:off x="314325" y="570156"/>
            <a:ext cx="11563350" cy="1054250"/>
          </a:xfrm>
        </p:spPr>
        <p:style>
          <a:lnRef idx="1">
            <a:schemeClr val="accent6"/>
          </a:lnRef>
          <a:fillRef idx="2">
            <a:schemeClr val="accent6"/>
          </a:fillRef>
          <a:effectRef idx="1">
            <a:schemeClr val="accent6"/>
          </a:effectRef>
          <a:fontRef idx="minor">
            <a:schemeClr val="dk1"/>
          </a:fontRef>
        </p:style>
        <p:txBody>
          <a:bodyPr/>
          <a:lstStyle/>
          <a:p>
            <a:r>
              <a:rPr lang="fa-IR" sz="6000" dirty="0">
                <a:solidFill>
                  <a:prstClr val="black"/>
                </a:solidFill>
                <a:ea typeface="+mn-ea"/>
                <a:cs typeface="B Nikoo" pitchFamily="2" charset="-78"/>
              </a:rPr>
              <a:t>تفکرات جریان خواص تجدید نظرطلب؛ </a:t>
            </a:r>
            <a:endParaRPr lang="en-US" dirty="0"/>
          </a:p>
        </p:txBody>
      </p:sp>
    </p:spTree>
    <p:extLst>
      <p:ext uri="{BB962C8B-B14F-4D97-AF65-F5344CB8AC3E}">
        <p14:creationId xmlns:p14="http://schemas.microsoft.com/office/powerpoint/2010/main" val="39477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075" y="2124075"/>
            <a:ext cx="11677649" cy="4514849"/>
          </a:xfrm>
        </p:spPr>
        <p:style>
          <a:lnRef idx="1">
            <a:schemeClr val="accent6"/>
          </a:lnRef>
          <a:fillRef idx="2">
            <a:schemeClr val="accent6"/>
          </a:fillRef>
          <a:effectRef idx="1">
            <a:schemeClr val="accent6"/>
          </a:effectRef>
          <a:fontRef idx="minor">
            <a:schemeClr val="dk1"/>
          </a:fontRef>
        </p:style>
        <p:txBody>
          <a:bodyPr/>
          <a:lstStyle/>
          <a:p>
            <a:pPr marL="514350" lvl="0" indent="-514350" algn="just" rtl="1">
              <a:lnSpc>
                <a:spcPct val="150000"/>
              </a:lnSpc>
              <a:buClr>
                <a:srgbClr val="873624"/>
              </a:buClr>
              <a:buFont typeface="+mj-lt"/>
              <a:buAutoNum type="arabicParenR" startAt="5"/>
            </a:pPr>
            <a:r>
              <a:rPr lang="fa-IR" sz="28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مشروعیت دادن به رای مردم در مقابل نظر شارع</a:t>
            </a:r>
            <a:r>
              <a:rPr lang="fa-IR" sz="2800" b="1" dirty="0" smtClean="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a:t>
            </a:r>
            <a:endParaRPr lang="fa-IR" b="1" dirty="0" smtClean="0">
              <a:solidFill>
                <a:srgbClr val="FFC000"/>
              </a:solidFill>
              <a:effectLst>
                <a:outerShdw blurRad="38100" dist="38100" dir="2700000" algn="tl">
                  <a:srgbClr val="000000">
                    <a:alpha val="43137"/>
                  </a:srgbClr>
                </a:outerShdw>
              </a:effectLst>
            </a:endParaRPr>
          </a:p>
          <a:p>
            <a:pPr marL="0" indent="0" algn="justLow" rtl="1">
              <a:buNone/>
            </a:pPr>
            <a:r>
              <a:rPr lang="ar-SA" sz="2200" dirty="0" smtClean="0">
                <a:latin typeface="Calibri"/>
                <a:ea typeface="Calibri"/>
                <a:cs typeface="B Lotus"/>
              </a:rPr>
              <a:t>آنان </a:t>
            </a:r>
            <a:r>
              <a:rPr lang="ar-SA" sz="2200" dirty="0">
                <a:latin typeface="Calibri"/>
                <a:ea typeface="Calibri"/>
                <a:cs typeface="B Lotus"/>
              </a:rPr>
              <a:t>به رغم اينکه خود حکومت را با زور و تهديد و تطميع به‌دست آورده بودند، از آراي مردم دم مي‌زدند و رأي مردم و انتخاب </a:t>
            </a:r>
            <a:r>
              <a:rPr lang="ar-SA" sz="2200" dirty="0" smtClean="0">
                <a:latin typeface="Calibri"/>
                <a:ea typeface="Calibri"/>
                <a:cs typeface="B Lotus"/>
              </a:rPr>
              <a:t>مردمي </a:t>
            </a:r>
            <a:r>
              <a:rPr lang="ar-SA" sz="2200" dirty="0">
                <a:latin typeface="Calibri"/>
                <a:ea typeface="Calibri"/>
                <a:cs typeface="B Lotus"/>
              </a:rPr>
              <a:t>را در مقابل انتصاب الهي اهل‌بيت</a:t>
            </a:r>
            <a:r>
              <a:rPr lang="en-US" sz="2200" dirty="0">
                <a:latin typeface="AGA Arabesque"/>
                <a:ea typeface="Times New Roman"/>
                <a:cs typeface="B Lotus"/>
              </a:rPr>
              <a:t></a:t>
            </a:r>
            <a:r>
              <a:rPr lang="ar-SA" sz="2200" dirty="0">
                <a:latin typeface="Calibri"/>
                <a:ea typeface="Calibri"/>
                <a:cs typeface="B Lotus"/>
              </a:rPr>
              <a:t> مطرح مي‌کردند</a:t>
            </a:r>
            <a:r>
              <a:rPr lang="ar-SA" sz="2200" dirty="0" smtClean="0">
                <a:latin typeface="Calibri"/>
                <a:ea typeface="Calibri"/>
                <a:cs typeface="B Lotus"/>
              </a:rPr>
              <a:t>؛</a:t>
            </a:r>
            <a:endParaRPr lang="fa-IR" sz="2200" dirty="0" smtClean="0">
              <a:latin typeface="Calibri"/>
              <a:ea typeface="Calibri"/>
              <a:cs typeface="B Lotus"/>
            </a:endParaRPr>
          </a:p>
          <a:p>
            <a:pPr marL="514350" lvl="0" indent="-514350" algn="just" rtl="1">
              <a:lnSpc>
                <a:spcPct val="150000"/>
              </a:lnSpc>
              <a:buClr>
                <a:srgbClr val="873624"/>
              </a:buClr>
              <a:buFont typeface="+mj-lt"/>
              <a:buAutoNum type="arabicParenR" startAt="6"/>
            </a:pPr>
            <a:r>
              <a:rPr lang="fa-IR" sz="28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rPr>
              <a:t>محکوم کردن و </a:t>
            </a:r>
            <a:r>
              <a:rPr lang="ar-SA" sz="2800" b="1" dirty="0">
                <a:solidFill>
                  <a:srgbClr val="FFC000"/>
                </a:solidFill>
                <a:effectLst>
                  <a:outerShdw blurRad="38100" dist="38100" dir="2700000" algn="tl">
                    <a:srgbClr val="000000">
                      <a:alpha val="43137"/>
                    </a:srgbClr>
                  </a:outerShdw>
                </a:effectLst>
                <a:cs typeface="B Lotus" pitchFamily="2" charset="-78"/>
              </a:rPr>
              <a:t>مستبدانه</a:t>
            </a:r>
            <a:r>
              <a:rPr lang="fa-IR" sz="2800" b="1" dirty="0">
                <a:solidFill>
                  <a:srgbClr val="FFC000"/>
                </a:solidFill>
                <a:effectLst>
                  <a:outerShdw blurRad="38100" dist="38100" dir="2700000" algn="tl">
                    <a:srgbClr val="000000">
                      <a:alpha val="43137"/>
                    </a:srgbClr>
                  </a:outerShdw>
                </a:effectLst>
                <a:cs typeface="B Lotus" pitchFamily="2" charset="-78"/>
              </a:rPr>
              <a:t> دانستن مخالفت از رای مردم در حمایت از نظر شارع؛</a:t>
            </a:r>
            <a:endParaRPr lang="en-US" sz="2800" b="1" dirty="0">
              <a:solidFill>
                <a:srgbClr val="FFC000"/>
              </a:solidFill>
              <a:effectLst>
                <a:outerShdw blurRad="38100" dist="38100" dir="2700000" algn="tl">
                  <a:srgbClr val="000000">
                    <a:alpha val="43137"/>
                  </a:srgbClr>
                </a:outerShdw>
              </a:effectLst>
              <a:latin typeface="Traditional Arabic" pitchFamily="18" charset="-78"/>
              <a:cs typeface="B Lotus" pitchFamily="2" charset="-78"/>
            </a:endParaRPr>
          </a:p>
          <a:p>
            <a:pPr marL="0" marR="0" indent="0" algn="justLow" rtl="1">
              <a:lnSpc>
                <a:spcPts val="4400"/>
              </a:lnSpc>
              <a:spcBef>
                <a:spcPts val="0"/>
              </a:spcBef>
              <a:spcAft>
                <a:spcPts val="0"/>
              </a:spcAft>
              <a:buNone/>
            </a:pPr>
            <a:r>
              <a:rPr lang="ar-SA" sz="2200" dirty="0">
                <a:latin typeface="Calibri"/>
                <a:ea typeface="Calibri"/>
                <a:cs typeface="B Lotus"/>
              </a:rPr>
              <a:t>آنان </a:t>
            </a:r>
            <a:r>
              <a:rPr lang="ar-SA" sz="2200" dirty="0" smtClean="0">
                <a:latin typeface="Calibri"/>
                <a:ea typeface="Calibri"/>
                <a:cs typeface="B Lotus"/>
              </a:rPr>
              <a:t>پافشاري </a:t>
            </a:r>
            <a:r>
              <a:rPr lang="ar-SA" sz="2200" dirty="0">
                <a:latin typeface="Calibri"/>
                <a:ea typeface="Calibri"/>
                <a:cs typeface="B Lotus"/>
              </a:rPr>
              <a:t>حضرت بر رأي خود به‌عنوان ولي خدا را امري مستبدانه و بر خلاف مردم‌سالاري مي‌شمردند و آن را محکوم مي‏دانستند. از اين رو خليفه دوم دربارة </a:t>
            </a:r>
            <a:r>
              <a:rPr lang="ar-SA" sz="2200" dirty="0" smtClean="0">
                <a:latin typeface="Calibri"/>
                <a:ea typeface="Calibri"/>
                <a:cs typeface="B Lotus"/>
              </a:rPr>
              <a:t>علي</a:t>
            </a:r>
            <a:r>
              <a:rPr lang="fa-IR" sz="2200" dirty="0" smtClean="0">
                <a:latin typeface="AGA Arabesque"/>
                <a:ea typeface="Times New Roman"/>
                <a:cs typeface="B Lotus"/>
              </a:rPr>
              <a:t> </a:t>
            </a:r>
            <a:r>
              <a:rPr lang="ar-SA" sz="2200" dirty="0" smtClean="0">
                <a:latin typeface="B Lotus"/>
                <a:ea typeface="Calibri"/>
                <a:cs typeface="B Lotus"/>
              </a:rPr>
              <a:t>گفت</a:t>
            </a:r>
            <a:r>
              <a:rPr lang="ar-SA" sz="2200" dirty="0">
                <a:latin typeface="B Lotus"/>
                <a:ea typeface="Calibri"/>
                <a:cs typeface="B Lotus"/>
              </a:rPr>
              <a:t>: ايشان به دليل </a:t>
            </a:r>
            <a:r>
              <a:rPr lang="ar-SA" sz="2200" dirty="0">
                <a:solidFill>
                  <a:srgbClr val="C00000"/>
                </a:solidFill>
                <a:latin typeface="B Lotus"/>
                <a:ea typeface="Calibri"/>
                <a:cs typeface="B Lotus"/>
              </a:rPr>
              <a:t>«استبداد رأي و نکوهش کردن مردم»</a:t>
            </a:r>
            <a:r>
              <a:rPr lang="ar-SA" sz="2200" dirty="0">
                <a:solidFill>
                  <a:srgbClr val="C00000"/>
                </a:solidFill>
                <a:latin typeface="Calibri"/>
                <a:ea typeface="Calibri"/>
                <a:cs typeface="B Lotus"/>
              </a:rPr>
              <a:t> </a:t>
            </a:r>
            <a:r>
              <a:rPr lang="ar-SA" sz="2200" dirty="0">
                <a:latin typeface="Calibri"/>
                <a:ea typeface="Calibri"/>
                <a:cs typeface="B Lotus"/>
              </a:rPr>
              <a:t>مناسب خلافت نيست؛ و از همين رو در اواخر خلافتش به‌گونه‌اي حساب‌شده، خلافت را به دست عثمان سپرد.</a:t>
            </a:r>
            <a:endParaRPr lang="en-US" sz="2200" dirty="0">
              <a:latin typeface="Calibri"/>
              <a:ea typeface="Calibri"/>
              <a:cs typeface="B Lotus"/>
            </a:endParaRPr>
          </a:p>
          <a:p>
            <a:pPr marL="0" indent="0" algn="justLow" rtl="1">
              <a:buNone/>
            </a:pPr>
            <a:endParaRPr lang="en-US" sz="2200" dirty="0"/>
          </a:p>
        </p:txBody>
      </p:sp>
      <p:sp>
        <p:nvSpPr>
          <p:cNvPr id="3" name="Title 2"/>
          <p:cNvSpPr>
            <a:spLocks noGrp="1"/>
          </p:cNvSpPr>
          <p:nvPr>
            <p:ph type="title"/>
          </p:nvPr>
        </p:nvSpPr>
        <p:spPr>
          <a:xfrm>
            <a:off x="238124" y="570156"/>
            <a:ext cx="11687175" cy="1054250"/>
          </a:xfrm>
        </p:spPr>
        <p:style>
          <a:lnRef idx="1">
            <a:schemeClr val="accent6"/>
          </a:lnRef>
          <a:fillRef idx="2">
            <a:schemeClr val="accent6"/>
          </a:fillRef>
          <a:effectRef idx="1">
            <a:schemeClr val="accent6"/>
          </a:effectRef>
          <a:fontRef idx="minor">
            <a:schemeClr val="dk1"/>
          </a:fontRef>
        </p:style>
        <p:txBody>
          <a:bodyPr/>
          <a:lstStyle/>
          <a:p>
            <a:r>
              <a:rPr lang="fa-IR" sz="6000" dirty="0">
                <a:solidFill>
                  <a:prstClr val="black"/>
                </a:solidFill>
                <a:ea typeface="+mn-ea"/>
                <a:cs typeface="B Nikoo" pitchFamily="2" charset="-78"/>
              </a:rPr>
              <a:t>تفکرات جریان خواص تجدید نظرطلب؛ </a:t>
            </a:r>
            <a:endParaRPr lang="en-US" dirty="0"/>
          </a:p>
        </p:txBody>
      </p:sp>
    </p:spTree>
    <p:extLst>
      <p:ext uri="{BB962C8B-B14F-4D97-AF65-F5344CB8AC3E}">
        <p14:creationId xmlns:p14="http://schemas.microsoft.com/office/powerpoint/2010/main" val="28789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25" y="2143126"/>
            <a:ext cx="11896725" cy="4533900"/>
          </a:xfrm>
        </p:spPr>
        <p:txBody>
          <a:bodyPr>
            <a:normAutofit fontScale="92500" lnSpcReduction="20000"/>
          </a:bodyPr>
          <a:lstStyle/>
          <a:p>
            <a:pPr marL="0" marR="0" indent="0" algn="just" rtl="1">
              <a:lnSpc>
                <a:spcPct val="115000"/>
              </a:lnSpc>
              <a:spcBef>
                <a:spcPts val="0"/>
              </a:spcBef>
              <a:spcAft>
                <a:spcPts val="1000"/>
              </a:spcAft>
              <a:buNone/>
            </a:pPr>
            <a:r>
              <a:rPr lang="fa-IR" dirty="0">
                <a:solidFill>
                  <a:schemeClr val="tx1"/>
                </a:solidFill>
                <a:latin typeface="Calibri"/>
                <a:ea typeface="Calibri"/>
                <a:cs typeface="B Nazanin"/>
              </a:rPr>
              <a:t>روزي حضرت</a:t>
            </a:r>
            <a:r>
              <a:rPr lang="ar-SA" dirty="0">
                <a:solidFill>
                  <a:schemeClr val="tx1"/>
                </a:solidFill>
                <a:latin typeface="Calibri"/>
                <a:ea typeface="Calibri"/>
                <a:cs typeface="B Nazanin"/>
              </a:rPr>
              <a:t> بين دو نفر که اختلاف داشتند قضاوت کردند و آن کسي که عليه او حکم شده بود اعتراض کرد و گفت: «‌اي امير مؤمنان، با اين حکم مالم را ضايع کردي و به خانواده‌ام آسيب رساندي» و به اين ترتيب قضاوت امام را غيرعادلانه خواند. حضرت بسيار ناراحت شدند و </a:t>
            </a:r>
            <a:r>
              <a:rPr lang="ar-SA" dirty="0" smtClean="0">
                <a:solidFill>
                  <a:schemeClr val="tx1"/>
                </a:solidFill>
                <a:latin typeface="Calibri"/>
                <a:ea typeface="Calibri"/>
                <a:cs typeface="B Nazanin"/>
              </a:rPr>
              <a:t>ک</a:t>
            </a:r>
            <a:r>
              <a:rPr lang="fa-IR" dirty="0" smtClean="0">
                <a:solidFill>
                  <a:schemeClr val="tx1"/>
                </a:solidFill>
                <a:latin typeface="Calibri"/>
                <a:ea typeface="Calibri"/>
                <a:cs typeface="B Nazanin"/>
              </a:rPr>
              <a:t>ه </a:t>
            </a:r>
            <a:r>
              <a:rPr lang="ar-SA" dirty="0" smtClean="0">
                <a:solidFill>
                  <a:schemeClr val="tx1"/>
                </a:solidFill>
                <a:latin typeface="Calibri"/>
                <a:ea typeface="Calibri"/>
                <a:cs typeface="B Nazanin"/>
              </a:rPr>
              <a:t>آثار </a:t>
            </a:r>
            <a:r>
              <a:rPr lang="ar-SA" dirty="0">
                <a:solidFill>
                  <a:schemeClr val="tx1"/>
                </a:solidFill>
                <a:latin typeface="Calibri"/>
                <a:ea typeface="Calibri"/>
                <a:cs typeface="B Nazanin"/>
              </a:rPr>
              <a:t>خشم در سيماي مبارکشان نمايان شد، و به قنبر فرمودند مردم را در مسجد جمع کنيد. پس مردم گرد آمدند، و حضرت بالاي منبر رفتند و فرمودند:</a:t>
            </a:r>
            <a:endParaRPr lang="en-US" sz="1800" dirty="0">
              <a:solidFill>
                <a:schemeClr val="tx1"/>
              </a:solidFill>
              <a:latin typeface="Calibri"/>
              <a:ea typeface="Calibri"/>
              <a:cs typeface="Arial"/>
            </a:endParaRPr>
          </a:p>
          <a:p>
            <a:pPr marL="0" marR="0" indent="0" algn="just" rtl="1">
              <a:lnSpc>
                <a:spcPct val="115000"/>
              </a:lnSpc>
              <a:spcBef>
                <a:spcPts val="0"/>
              </a:spcBef>
              <a:spcAft>
                <a:spcPts val="1000"/>
              </a:spcAft>
              <a:buNone/>
            </a:pPr>
            <a:r>
              <a:rPr lang="fa-IR" b="1" dirty="0">
                <a:solidFill>
                  <a:srgbClr val="C00000"/>
                </a:solidFill>
                <a:latin typeface="Calibri"/>
                <a:ea typeface="Calibri"/>
                <a:cs typeface="B Nazanin"/>
              </a:rPr>
              <a:t>فأين </a:t>
            </a:r>
            <a:r>
              <a:rPr lang="fa-IR" b="1" dirty="0" smtClean="0">
                <a:solidFill>
                  <a:srgbClr val="C00000"/>
                </a:solidFill>
                <a:latin typeface="Calibri"/>
                <a:ea typeface="Calibri"/>
                <a:cs typeface="B Nazanin"/>
              </a:rPr>
              <a:t>ايتاه </a:t>
            </a:r>
            <a:r>
              <a:rPr lang="fa-IR" b="1" dirty="0">
                <a:solidFill>
                  <a:srgbClr val="C00000"/>
                </a:solidFill>
                <a:latin typeface="Calibri"/>
                <a:ea typeface="Calibri"/>
                <a:cs typeface="B Nazanin"/>
              </a:rPr>
              <a:t>بکم</a:t>
            </a:r>
            <a:r>
              <a:rPr lang="fa-IR" dirty="0">
                <a:solidFill>
                  <a:srgbClr val="C00000"/>
                </a:solidFill>
                <a:latin typeface="Calibri"/>
                <a:ea typeface="Calibri"/>
                <a:cs typeface="B Nazanin"/>
              </a:rPr>
              <a:t>؛ </a:t>
            </a:r>
            <a:r>
              <a:rPr lang="fa-IR" dirty="0">
                <a:solidFill>
                  <a:schemeClr val="tx1"/>
                </a:solidFill>
                <a:latin typeface="Calibri"/>
                <a:ea typeface="Calibri"/>
                <a:cs typeface="B Nazanin"/>
              </a:rPr>
              <a:t>«[شيطان] شما را به کجا برده است؟»‌ </a:t>
            </a:r>
            <a:r>
              <a:rPr lang="fa-IR" sz="1800" dirty="0" smtClean="0">
                <a:solidFill>
                  <a:schemeClr val="tx1"/>
                </a:solidFill>
                <a:latin typeface="Calibri"/>
                <a:ea typeface="Calibri"/>
                <a:cs typeface="Arial"/>
              </a:rPr>
              <a:t> </a:t>
            </a:r>
            <a:r>
              <a:rPr lang="fa-IR" b="1" dirty="0" smtClean="0">
                <a:solidFill>
                  <a:srgbClr val="C00000"/>
                </a:solidFill>
                <a:latin typeface="Calibri"/>
                <a:ea typeface="Calibri"/>
                <a:cs typeface="B Nazanin"/>
              </a:rPr>
              <a:t>بل </a:t>
            </a:r>
            <a:r>
              <a:rPr lang="fa-IR" b="1" dirty="0">
                <a:solidFill>
                  <a:srgbClr val="C00000"/>
                </a:solidFill>
                <a:latin typeface="Calibri"/>
                <a:ea typeface="Calibri"/>
                <a:cs typeface="B Nazanin"/>
              </a:rPr>
              <a:t>أين تذهبون عن اهل‌بيت نبيکم</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p>
          <a:p>
            <a:pPr marL="0" marR="0" indent="0" algn="just" rtl="1">
              <a:lnSpc>
                <a:spcPct val="115000"/>
              </a:lnSpc>
              <a:spcBef>
                <a:spcPts val="0"/>
              </a:spcBef>
              <a:spcAft>
                <a:spcPts val="1000"/>
              </a:spcAft>
              <a:buNone/>
            </a:pPr>
            <a:r>
              <a:rPr lang="fa-IR" b="1" dirty="0" smtClean="0">
                <a:solidFill>
                  <a:srgbClr val="C00000"/>
                </a:solidFill>
                <a:latin typeface="Calibri"/>
                <a:ea typeface="Calibri"/>
                <a:cs typeface="B Nazanin"/>
              </a:rPr>
              <a:t>أنا </a:t>
            </a:r>
            <a:r>
              <a:rPr lang="fa-IR" b="1" dirty="0">
                <a:solidFill>
                  <a:srgbClr val="C00000"/>
                </a:solidFill>
                <a:latin typeface="Calibri"/>
                <a:ea typeface="Calibri"/>
                <a:cs typeface="B Nazanin"/>
              </a:rPr>
              <a:t>من سنخ اصلاب اصحاب السفينة</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r>
              <a:rPr lang="fa-IR" b="1" dirty="0" smtClean="0">
                <a:solidFill>
                  <a:srgbClr val="C00000"/>
                </a:solidFill>
                <a:latin typeface="Calibri"/>
                <a:ea typeface="Calibri"/>
                <a:cs typeface="B Nazanin"/>
              </a:rPr>
              <a:t>وکما </a:t>
            </a:r>
            <a:r>
              <a:rPr lang="fa-IR" b="1" dirty="0">
                <a:solidFill>
                  <a:srgbClr val="C00000"/>
                </a:solidFill>
                <a:latin typeface="Calibri"/>
                <a:ea typeface="Calibri"/>
                <a:cs typeface="B Nazanin"/>
              </a:rPr>
              <a:t>نجي في هاتيک من نجي، ينجو في هذه من ينجو</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r>
              <a:rPr lang="fa-IR" dirty="0" smtClean="0">
                <a:solidFill>
                  <a:srgbClr val="C00000"/>
                </a:solidFill>
                <a:latin typeface="Calibri"/>
                <a:ea typeface="Calibri"/>
                <a:cs typeface="B Nazanin"/>
              </a:rPr>
              <a:t>بعد </a:t>
            </a:r>
            <a:r>
              <a:rPr lang="fa-IR" dirty="0">
                <a:solidFill>
                  <a:srgbClr val="C00000"/>
                </a:solidFill>
                <a:latin typeface="Calibri"/>
                <a:ea typeface="Calibri"/>
                <a:cs typeface="B Nazanin"/>
              </a:rPr>
              <a:t>فرمود: </a:t>
            </a:r>
            <a:r>
              <a:rPr lang="fa-IR" b="1" dirty="0">
                <a:solidFill>
                  <a:srgbClr val="C00000"/>
                </a:solidFill>
                <a:latin typeface="Calibri"/>
                <a:ea typeface="Calibri"/>
                <a:cs typeface="B Nazanin"/>
              </a:rPr>
              <a:t>وَيل رَهِين لِمَن تَخَلَّفَ عَنِّي</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r>
              <a:rPr lang="fa-IR" b="1" dirty="0" smtClean="0">
                <a:solidFill>
                  <a:srgbClr val="C00000"/>
                </a:solidFill>
                <a:latin typeface="Calibri"/>
                <a:ea typeface="Calibri"/>
                <a:cs typeface="B Nazanin"/>
              </a:rPr>
              <a:t>إِنِّي </a:t>
            </a:r>
            <a:r>
              <a:rPr lang="fa-IR" b="1" dirty="0">
                <a:solidFill>
                  <a:srgbClr val="C00000"/>
                </a:solidFill>
                <a:latin typeface="Calibri"/>
                <a:ea typeface="Calibri"/>
                <a:cs typeface="B Nazanin"/>
              </a:rPr>
              <a:t>فِيکُم کَالکَهفِ لِأَهلِ الکَهفِ</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r>
              <a:rPr lang="fa-IR" b="1" dirty="0" smtClean="0">
                <a:solidFill>
                  <a:srgbClr val="C00000"/>
                </a:solidFill>
                <a:latin typeface="Calibri"/>
                <a:ea typeface="Calibri"/>
                <a:cs typeface="B Nazanin"/>
              </a:rPr>
              <a:t>وَإِنِّي </a:t>
            </a:r>
            <a:r>
              <a:rPr lang="fa-IR" b="1" dirty="0">
                <a:solidFill>
                  <a:srgbClr val="C00000"/>
                </a:solidFill>
                <a:latin typeface="Calibri"/>
                <a:ea typeface="Calibri"/>
                <a:cs typeface="B Nazanin"/>
              </a:rPr>
              <a:t>فِيکُم بابُ حِطَّة مَن دَخَلَهُ نَجَا وَمَن تَخَلَّفَ عَنهُ هَلَکَ</a:t>
            </a:r>
            <a:r>
              <a:rPr lang="fa-IR" dirty="0">
                <a:solidFill>
                  <a:srgbClr val="C00000"/>
                </a:solidFill>
                <a:latin typeface="Calibri"/>
                <a:ea typeface="Calibri"/>
                <a:cs typeface="B Nazanin"/>
              </a:rPr>
              <a:t>؛ </a:t>
            </a:r>
            <a:r>
              <a:rPr lang="fa-IR" sz="1800" dirty="0" smtClean="0">
                <a:solidFill>
                  <a:srgbClr val="C00000"/>
                </a:solidFill>
                <a:latin typeface="Calibri"/>
                <a:ea typeface="Calibri"/>
                <a:cs typeface="Arial"/>
              </a:rPr>
              <a:t> </a:t>
            </a:r>
            <a:r>
              <a:rPr lang="fa-IR" b="1" dirty="0" smtClean="0">
                <a:solidFill>
                  <a:srgbClr val="C00000"/>
                </a:solidFill>
                <a:latin typeface="Calibri"/>
                <a:ea typeface="Calibri"/>
                <a:cs typeface="B Nazanin"/>
              </a:rPr>
              <a:t>حُجَّة‌ </a:t>
            </a:r>
            <a:r>
              <a:rPr lang="fa-IR" b="1" dirty="0">
                <a:solidFill>
                  <a:srgbClr val="C00000"/>
                </a:solidFill>
                <a:latin typeface="Calibri"/>
                <a:ea typeface="Calibri"/>
                <a:cs typeface="B Nazanin"/>
              </a:rPr>
              <a:t>مِن ذِي الحَجَّة فِي حَجَّةِ الوِداعِ</a:t>
            </a:r>
            <a:r>
              <a:rPr lang="fa-IR" dirty="0">
                <a:solidFill>
                  <a:srgbClr val="C00000"/>
                </a:solidFill>
                <a:latin typeface="Calibri"/>
                <a:ea typeface="Calibri"/>
                <a:cs typeface="B Nazanin"/>
              </a:rPr>
              <a:t>؛ </a:t>
            </a:r>
            <a:endParaRPr lang="fa-IR" dirty="0" smtClean="0">
              <a:solidFill>
                <a:srgbClr val="C00000"/>
              </a:solidFill>
              <a:latin typeface="Calibri"/>
              <a:ea typeface="Calibri"/>
              <a:cs typeface="B Nazanin"/>
            </a:endParaRPr>
          </a:p>
          <a:p>
            <a:pPr marL="0" marR="0" indent="0" algn="just" rtl="1">
              <a:lnSpc>
                <a:spcPct val="115000"/>
              </a:lnSpc>
              <a:spcBef>
                <a:spcPts val="0"/>
              </a:spcBef>
              <a:spcAft>
                <a:spcPts val="1000"/>
              </a:spcAft>
              <a:buNone/>
            </a:pPr>
            <a:r>
              <a:rPr lang="fa-IR" dirty="0" smtClean="0">
                <a:solidFill>
                  <a:schemeClr val="tx1"/>
                </a:solidFill>
                <a:latin typeface="Calibri"/>
                <a:ea typeface="Calibri"/>
                <a:cs typeface="B Nazanin"/>
              </a:rPr>
              <a:t>آن‌گاه </a:t>
            </a:r>
            <a:r>
              <a:rPr lang="fa-IR" dirty="0">
                <a:solidFill>
                  <a:schemeClr val="tx1"/>
                </a:solidFill>
                <a:latin typeface="Calibri"/>
                <a:ea typeface="Calibri"/>
                <a:cs typeface="B Nazanin"/>
              </a:rPr>
              <a:t>به سخن رسول خدا در روز غدير خم، يعني حديث ثقلين اشاره کردند و فرمودند: </a:t>
            </a:r>
            <a:r>
              <a:rPr lang="fa-IR" b="1" dirty="0">
                <a:solidFill>
                  <a:srgbClr val="C00000"/>
                </a:solidFill>
                <a:latin typeface="Calibri"/>
                <a:ea typeface="Calibri"/>
                <a:cs typeface="B Nazanin"/>
              </a:rPr>
              <a:t>إِنِّي تَرَکتُ بَينَ أََظهُرِکُم مَا إِن تَمَسَّکتُم به لَن تَضِلُّوا بَعدِي اَبَداً کِتابَ اللهِ وَعِترَتِي اَهلَ بَيتِي؛</a:t>
            </a:r>
            <a:r>
              <a:rPr lang="ar-SA" dirty="0">
                <a:solidFill>
                  <a:srgbClr val="C00000"/>
                </a:solidFill>
                <a:latin typeface="Calibri"/>
                <a:ea typeface="Calibri"/>
                <a:cs typeface="B Nazanin"/>
              </a:rPr>
              <a:t> </a:t>
            </a:r>
            <a:r>
              <a:rPr lang="fa-IR" dirty="0">
                <a:solidFill>
                  <a:schemeClr val="tx1"/>
                </a:solidFill>
                <a:latin typeface="Calibri"/>
                <a:ea typeface="Calibri"/>
                <a:cs typeface="B Nazanin"/>
              </a:rPr>
              <a:t>يعني يادتان نرود که رسول خدا در آن روز فرمود: «من در ميان شما دو چيز را به يادگار گذاشته‌ام. مادام که به آن دو تمسک کنيد بعد از من هرگز گمراه نمي‌شويد، کتاب خدا و عترت و اهل‌بيتم».</a:t>
            </a:r>
            <a:endParaRPr lang="en-US" sz="1800" dirty="0">
              <a:solidFill>
                <a:schemeClr val="tx1"/>
              </a:solidFill>
              <a:latin typeface="Calibri"/>
              <a:ea typeface="Calibri"/>
              <a:cs typeface="Arial"/>
            </a:endParaRPr>
          </a:p>
          <a:p>
            <a:pPr marL="0" marR="0" indent="0" algn="r" rtl="1">
              <a:lnSpc>
                <a:spcPts val="2000"/>
              </a:lnSpc>
              <a:spcBef>
                <a:spcPts val="0"/>
              </a:spcBef>
              <a:spcAft>
                <a:spcPts val="1000"/>
              </a:spcAft>
              <a:buNone/>
            </a:pPr>
            <a:r>
              <a:rPr lang="ar-SA" sz="1400" dirty="0">
                <a:latin typeface="Calibri"/>
                <a:ea typeface="Calibri"/>
                <a:cs typeface="Arial"/>
              </a:rPr>
              <a:t>. </a:t>
            </a:r>
            <a:r>
              <a:rPr lang="fa-IR" sz="1400" dirty="0">
                <a:latin typeface="Calibri"/>
                <a:ea typeface="Calibri"/>
                <a:cs typeface="Arial"/>
              </a:rPr>
              <a:t>محمدبن‌محمد مفيد، </a:t>
            </a:r>
            <a:r>
              <a:rPr lang="fa-IR" sz="1400" i="1" dirty="0">
                <a:latin typeface="Calibri"/>
                <a:ea typeface="Calibri"/>
                <a:cs typeface="LotusA"/>
              </a:rPr>
              <a:t>الارشاد في معرفة حجج الله علي العباد</a:t>
            </a:r>
            <a:r>
              <a:rPr lang="fa-IR" sz="1400" dirty="0">
                <a:latin typeface="Calibri"/>
                <a:ea typeface="Calibri"/>
                <a:cs typeface="Arial"/>
              </a:rPr>
              <a:t>، ج1، ص231ـ 233؛ محمدباقر محمودي، </a:t>
            </a:r>
            <a:r>
              <a:rPr lang="fa-IR" sz="1400" i="1" dirty="0">
                <a:latin typeface="Calibri"/>
                <a:ea typeface="Calibri"/>
                <a:cs typeface="LotusA"/>
              </a:rPr>
              <a:t>نهج السعادة في مستدرک نهج البلاغة</a:t>
            </a:r>
            <a:r>
              <a:rPr lang="fa-IR" sz="1400" dirty="0">
                <a:latin typeface="Calibri"/>
                <a:ea typeface="Calibri"/>
                <a:cs typeface="Arial"/>
              </a:rPr>
              <a:t>، ج1، ص187</a:t>
            </a:r>
            <a:r>
              <a:rPr lang="fa-IR" sz="1400" dirty="0" smtClean="0">
                <a:latin typeface="Calibri"/>
                <a:ea typeface="Calibri"/>
                <a:cs typeface="Arial"/>
              </a:rPr>
              <a:t>.</a:t>
            </a:r>
            <a:endParaRPr lang="en-US" sz="1800" dirty="0">
              <a:latin typeface="Calibri"/>
              <a:ea typeface="Calibri"/>
              <a:cs typeface="Arial"/>
            </a:endParaRPr>
          </a:p>
        </p:txBody>
      </p:sp>
      <p:sp>
        <p:nvSpPr>
          <p:cNvPr id="3" name="Title 2"/>
          <p:cNvSpPr>
            <a:spLocks noGrp="1"/>
          </p:cNvSpPr>
          <p:nvPr>
            <p:ph type="title"/>
          </p:nvPr>
        </p:nvSpPr>
        <p:spPr/>
        <p:txBody>
          <a:bodyPr/>
          <a:lstStyle/>
          <a:p>
            <a:r>
              <a:rPr lang="fa-IR" dirty="0" smtClean="0">
                <a:latin typeface="Andalus" pitchFamily="18" charset="-78"/>
                <a:cs typeface="Andalus" pitchFamily="18" charset="-78"/>
              </a:rPr>
              <a:t>یک نمونه؛</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400225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161977"/>
          </a:xfrm>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rtl="1">
              <a:lnSpc>
                <a:spcPct val="150000"/>
              </a:lnSpc>
            </a:pPr>
            <a:r>
              <a:rPr lang="fa-IR" b="1" dirty="0" smtClean="0">
                <a:solidFill>
                  <a:schemeClr val="tx1"/>
                </a:solidFill>
                <a:cs typeface="B Lotus" pitchFamily="2" charset="-78"/>
              </a:rPr>
              <a:t>از آنجا که چهره‌هاي اين جريان تجديدنظرطلب از خواص طراز اول جامعه عصر نبوي به‌شمار مي‌آمدند، انديشه و رفتارشان تأثير شگرفي در جامعه داشت و با تلاشي که براي فرهنگ‌سازي اين انديشه صورت گرفت، رفته‌رفته انديشة وجوب اطاعت از ولايت به فراموشي سپرده شد، و افکار عمومي مسلمانان صدر اسلام به اين سو گراييد که اطاعت از امير مؤمنان،</a:t>
            </a:r>
            <a:r>
              <a:rPr lang="en-US" b="1" dirty="0" smtClean="0">
                <a:solidFill>
                  <a:schemeClr val="tx1"/>
                </a:solidFill>
                <a:cs typeface="B Lotus" pitchFamily="2" charset="-78"/>
              </a:rPr>
              <a:t></a:t>
            </a:r>
            <a:r>
              <a:rPr lang="fa-IR" b="1" dirty="0" smtClean="0">
                <a:solidFill>
                  <a:schemeClr val="tx1"/>
                </a:solidFill>
                <a:cs typeface="B Lotus" pitchFamily="2" charset="-78"/>
              </a:rPr>
              <a:t> بر آنها واجب نيست؛</a:t>
            </a:r>
            <a:r>
              <a:rPr lang="ar-SA" b="1" dirty="0" smtClean="0">
                <a:solidFill>
                  <a:schemeClr val="tx1"/>
                </a:solidFill>
                <a:cs typeface="B Lotus" pitchFamily="2" charset="-78"/>
              </a:rPr>
              <a:t> به طوري که در زمان حکومت آن حضرت، مردم ماجراي غدير خم و حديث ثقلين را کاملاً فراموش کرده و وجوب اطاعت از عترت (اهل‌بيت)</a:t>
            </a:r>
            <a:r>
              <a:rPr lang="fa-IR" b="1" dirty="0" smtClean="0">
                <a:solidFill>
                  <a:schemeClr val="tx1"/>
                </a:solidFill>
                <a:cs typeface="B Lotus" pitchFamily="2" charset="-78"/>
                <a:sym typeface="AGA Arabesque"/>
              </a:rPr>
              <a:t> </a:t>
            </a:r>
            <a:r>
              <a:rPr lang="ar-SA" b="1" dirty="0" smtClean="0">
                <a:solidFill>
                  <a:schemeClr val="tx1"/>
                </a:solidFill>
                <a:cs typeface="B Lotus" pitchFamily="2" charset="-78"/>
              </a:rPr>
              <a:t>را درک نمي‌کردند و به‌آساني با دستورهاي آنان مخالفت مي‌کردند؛ به‌طوري که امام علي</a:t>
            </a:r>
            <a:r>
              <a:rPr lang="en-US" b="1" dirty="0" smtClean="0">
                <a:solidFill>
                  <a:schemeClr val="tx1"/>
                </a:solidFill>
                <a:cs typeface="B Lotus" pitchFamily="2" charset="-78"/>
              </a:rPr>
              <a:t></a:t>
            </a:r>
            <a:r>
              <a:rPr lang="ar-SA" b="1" dirty="0" smtClean="0">
                <a:solidFill>
                  <a:schemeClr val="tx1"/>
                </a:solidFill>
                <a:cs typeface="B Lotus" pitchFamily="2" charset="-78"/>
              </a:rPr>
              <a:t> مجبور مي‌شود براي يادآوريِ شأن و منزلت قدسي خود به حديث ثقلين که رسول خدا</a:t>
            </a:r>
            <a:r>
              <a:rPr lang="en-US" b="1" dirty="0" smtClean="0">
                <a:solidFill>
                  <a:schemeClr val="tx1"/>
                </a:solidFill>
                <a:cs typeface="B Lotus" pitchFamily="2" charset="-78"/>
              </a:rPr>
              <a:t></a:t>
            </a:r>
            <a:r>
              <a:rPr lang="ar-SA" b="1" dirty="0" smtClean="0">
                <a:solidFill>
                  <a:schemeClr val="tx1"/>
                </a:solidFill>
                <a:cs typeface="B Lotus" pitchFamily="2" charset="-78"/>
              </a:rPr>
              <a:t> آن را در غدير خم بيان فرموده بود استشهاد کند تا مردم بفهمند که اطاعت از اهل‌بيت</a:t>
            </a:r>
            <a:r>
              <a:rPr lang="en-US" b="1" dirty="0" smtClean="0">
                <a:solidFill>
                  <a:schemeClr val="tx1"/>
                </a:solidFill>
                <a:cs typeface="B Lotus" pitchFamily="2" charset="-78"/>
              </a:rPr>
              <a:t></a:t>
            </a:r>
            <a:r>
              <a:rPr lang="ar-SA" b="1" dirty="0" smtClean="0">
                <a:solidFill>
                  <a:schemeClr val="tx1"/>
                </a:solidFill>
                <a:cs typeface="B Lotus" pitchFamily="2" charset="-78"/>
              </a:rPr>
              <a:t> در کنار قرآن دستور و سفارش اکيد پيامبر خدا</a:t>
            </a:r>
            <a:r>
              <a:rPr lang="en-US" b="1" dirty="0" smtClean="0">
                <a:solidFill>
                  <a:schemeClr val="tx1"/>
                </a:solidFill>
                <a:cs typeface="B Lotus" pitchFamily="2" charset="-78"/>
              </a:rPr>
              <a:t></a:t>
            </a:r>
            <a:r>
              <a:rPr lang="ar-SA" b="1" dirty="0" smtClean="0">
                <a:solidFill>
                  <a:schemeClr val="tx1"/>
                </a:solidFill>
                <a:cs typeface="B Lotus" pitchFamily="2" charset="-78"/>
              </a:rPr>
              <a:t> بوده است.</a:t>
            </a:r>
            <a:endParaRPr lang="en-US" b="1" dirty="0">
              <a:solidFill>
                <a:schemeClr val="tx1"/>
              </a:solidFill>
              <a:cs typeface="B Lotus" pitchFamily="2" charset="-78"/>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dirty="0">
                <a:solidFill>
                  <a:prstClr val="black"/>
                </a:solidFill>
                <a:ea typeface="+mn-ea"/>
                <a:cs typeface="B Nikoo" pitchFamily="2" charset="-78"/>
              </a:rPr>
              <a:t>تفکرات جبهه جریان خواص تجدید نظرطلب؛ </a:t>
            </a:r>
            <a:endParaRPr lang="en-US" sz="4400" dirty="0"/>
          </a:p>
        </p:txBody>
      </p:sp>
    </p:spTree>
    <p:extLst>
      <p:ext uri="{BB962C8B-B14F-4D97-AF65-F5344CB8AC3E}">
        <p14:creationId xmlns:p14="http://schemas.microsoft.com/office/powerpoint/2010/main" val="24038865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lgn="r" rtl="1">
              <a:buNone/>
            </a:pPr>
            <a:endParaRPr lang="fa-IR" b="1" dirty="0" smtClean="0"/>
          </a:p>
          <a:p>
            <a:pPr marL="0" indent="0" algn="r" rtl="1">
              <a:buNone/>
            </a:pPr>
            <a:endParaRPr lang="fa-IR" b="1" dirty="0" smtClean="0"/>
          </a:p>
          <a:p>
            <a:pPr marL="0" indent="0" algn="r" rtl="1">
              <a:buNone/>
            </a:pPr>
            <a:endParaRPr lang="en-US" b="1" dirty="0"/>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iki Border" pitchFamily="2" charset="-78"/>
              </a:rPr>
              <a:t>شگردهای جریان تجدید نظر طلبان؛</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iki Border" pitchFamily="2" charset="-78"/>
            </a:endParaRPr>
          </a:p>
        </p:txBody>
      </p:sp>
      <p:sp>
        <p:nvSpPr>
          <p:cNvPr id="4" name="Rectangle 3"/>
          <p:cNvSpPr/>
          <p:nvPr/>
        </p:nvSpPr>
        <p:spPr>
          <a:xfrm>
            <a:off x="4905375" y="2333624"/>
            <a:ext cx="6153150" cy="7334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457200" lvl="0" indent="-457200" algn="r" rtl="1">
              <a:spcBef>
                <a:spcPct val="20000"/>
              </a:spcBef>
              <a:buClr>
                <a:srgbClr val="873624"/>
              </a:buClr>
              <a:buFont typeface="+mj-lt"/>
              <a:buAutoNum type="arabicParenR"/>
            </a:pPr>
            <a:r>
              <a:rPr lang="fa-IR" sz="2400" b="1" dirty="0">
                <a:solidFill>
                  <a:srgbClr val="7030A0"/>
                </a:solidFill>
                <a:cs typeface="B Titr" pitchFamily="2" charset="-78"/>
              </a:rPr>
              <a:t>تواضع زباني در برابر اهل‌بيت</a:t>
            </a:r>
            <a:r>
              <a:rPr lang="en-US" sz="2400" b="1" dirty="0">
                <a:solidFill>
                  <a:srgbClr val="7030A0"/>
                </a:solidFill>
                <a:cs typeface="B Titr" pitchFamily="2" charset="-78"/>
              </a:rPr>
              <a:t></a:t>
            </a:r>
            <a:r>
              <a:rPr lang="fa-IR" sz="2400" b="1" dirty="0">
                <a:solidFill>
                  <a:srgbClr val="7030A0"/>
                </a:solidFill>
                <a:cs typeface="B Titr" pitchFamily="2" charset="-78"/>
              </a:rPr>
              <a:t>؛</a:t>
            </a:r>
          </a:p>
        </p:txBody>
      </p:sp>
      <p:sp>
        <p:nvSpPr>
          <p:cNvPr id="5" name="Rectangle 4"/>
          <p:cNvSpPr/>
          <p:nvPr/>
        </p:nvSpPr>
        <p:spPr>
          <a:xfrm>
            <a:off x="4905375" y="3419475"/>
            <a:ext cx="6153150" cy="8001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marL="457200" lvl="0" indent="-457200" algn="r" rtl="1">
              <a:spcBef>
                <a:spcPct val="20000"/>
              </a:spcBef>
              <a:buClr>
                <a:srgbClr val="873624"/>
              </a:buClr>
              <a:buFont typeface="+mj-lt"/>
              <a:buAutoNum type="arabicParenR" startAt="2"/>
            </a:pPr>
            <a:r>
              <a:rPr lang="fa-IR" sz="2400" b="1" dirty="0">
                <a:solidFill>
                  <a:srgbClr val="7030A0"/>
                </a:solidFill>
                <a:cs typeface="B Titr" pitchFamily="2" charset="-78"/>
              </a:rPr>
              <a:t>رواج بدعت ها و قداست زدائی از شخصیت پیامبر </a:t>
            </a:r>
            <a:r>
              <a:rPr lang="fa-IR" sz="2400" b="1" dirty="0" smtClean="0">
                <a:solidFill>
                  <a:srgbClr val="7030A0"/>
                </a:solidFill>
                <a:cs typeface="B Titr" pitchFamily="2" charset="-78"/>
              </a:rPr>
              <a:t>؛</a:t>
            </a:r>
            <a:endParaRPr lang="fa-IR" sz="1200" b="1" dirty="0">
              <a:solidFill>
                <a:srgbClr val="7030A0"/>
              </a:solidFill>
              <a:cs typeface="B Titr" pitchFamily="2" charset="-78"/>
            </a:endParaRPr>
          </a:p>
        </p:txBody>
      </p:sp>
      <p:sp>
        <p:nvSpPr>
          <p:cNvPr id="6" name="Rectangle 5"/>
          <p:cNvSpPr/>
          <p:nvPr/>
        </p:nvSpPr>
        <p:spPr>
          <a:xfrm>
            <a:off x="4905375" y="4600575"/>
            <a:ext cx="6153150"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457200" lvl="0" indent="-457200" algn="r" rtl="1">
              <a:spcBef>
                <a:spcPct val="20000"/>
              </a:spcBef>
              <a:buClr>
                <a:srgbClr val="873624"/>
              </a:buClr>
              <a:buFont typeface="+mj-lt"/>
              <a:buAutoNum type="arabicPeriod" startAt="3"/>
            </a:pPr>
            <a:r>
              <a:rPr lang="fa-IR" sz="2400" b="1" dirty="0">
                <a:solidFill>
                  <a:srgbClr val="7030A0"/>
                </a:solidFill>
                <a:cs typeface="B Titr" pitchFamily="2" charset="-78"/>
              </a:rPr>
              <a:t>تسخير قدرت به بهانة مصلحت؛</a:t>
            </a:r>
          </a:p>
        </p:txBody>
      </p:sp>
    </p:spTree>
    <p:extLst>
      <p:ext uri="{BB962C8B-B14F-4D97-AF65-F5344CB8AC3E}">
        <p14:creationId xmlns:p14="http://schemas.microsoft.com/office/powerpoint/2010/main" val="31218289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292" y="2248348"/>
            <a:ext cx="10679378" cy="3877815"/>
          </a:xfrm>
        </p:spPr>
        <p:txBody>
          <a:bodyPr>
            <a:noAutofit/>
          </a:bodyPr>
          <a:lstStyle/>
          <a:p>
            <a:pPr marL="0" indent="0" algn="just" rtl="1">
              <a:buNone/>
            </a:pPr>
            <a:r>
              <a:rPr lang="fa-IR" sz="2800" dirty="0" smtClean="0">
                <a:solidFill>
                  <a:srgbClr val="FF0000"/>
                </a:solidFill>
                <a:cs typeface="B Esfehan" pitchFamily="2" charset="-78"/>
              </a:rPr>
              <a:t>الف) ضرورت و چرائی مطالعه تاریخ؛</a:t>
            </a:r>
          </a:p>
          <a:p>
            <a:pPr algn="just" rtl="1">
              <a:buFont typeface="Wingdings" pitchFamily="2" charset="2"/>
              <a:buChar char="ü"/>
            </a:pPr>
            <a:r>
              <a:rPr lang="fa-IR" sz="2800" b="1" dirty="0" smtClean="0">
                <a:solidFill>
                  <a:srgbClr val="00B050"/>
                </a:solidFill>
                <a:effectLst>
                  <a:outerShdw blurRad="38100" dist="38100" dir="2700000" algn="tl">
                    <a:srgbClr val="000000">
                      <a:alpha val="43137"/>
                    </a:srgbClr>
                  </a:outerShdw>
                </a:effectLst>
                <a:cs typeface="B Lotus" pitchFamily="2" charset="-78"/>
              </a:rPr>
              <a:t>عبرت گیری از سرنوشت گذشتگان؛ </a:t>
            </a:r>
          </a:p>
          <a:p>
            <a:pPr algn="just" rtl="1">
              <a:buFont typeface="Arial" pitchFamily="34" charset="0"/>
              <a:buChar char="•"/>
            </a:pPr>
            <a:r>
              <a:rPr lang="ar-SA" sz="2800" dirty="0">
                <a:effectLst>
                  <a:outerShdw blurRad="38100" dist="38100" dir="2700000" algn="tl">
                    <a:srgbClr val="000000">
                      <a:alpha val="43137"/>
                    </a:srgbClr>
                  </a:outerShdw>
                </a:effectLst>
                <a:cs typeface="B Lotus" pitchFamily="2" charset="-78"/>
              </a:rPr>
              <a:t>«لَقَدْ كانَ فِي قَصَصِهِمْ عِبْرَةٌ لِأُولِي الْأَلْبابِ». يوسف </a:t>
            </a:r>
            <a:r>
              <a:rPr lang="ar-SA" sz="2800" dirty="0" smtClean="0">
                <a:effectLst>
                  <a:outerShdw blurRad="38100" dist="38100" dir="2700000" algn="tl">
                    <a:srgbClr val="000000">
                      <a:alpha val="43137"/>
                    </a:srgbClr>
                  </a:outerShdw>
                </a:effectLst>
                <a:cs typeface="B Lotus" pitchFamily="2" charset="-78"/>
              </a:rPr>
              <a:t>آيه 111</a:t>
            </a:r>
            <a:endParaRPr lang="fa-IR" sz="2800" dirty="0" smtClean="0">
              <a:effectLst>
                <a:outerShdw blurRad="38100" dist="38100" dir="2700000" algn="tl">
                  <a:srgbClr val="000000">
                    <a:alpha val="43137"/>
                  </a:srgbClr>
                </a:outerShdw>
              </a:effectLst>
              <a:cs typeface="B Lotus" pitchFamily="2" charset="-78"/>
            </a:endParaRPr>
          </a:p>
          <a:p>
            <a:pPr algn="just" rtl="1">
              <a:buFont typeface="Arial" pitchFamily="34" charset="0"/>
              <a:buChar char="•"/>
            </a:pPr>
            <a:r>
              <a:rPr lang="fa-IR" sz="2800" dirty="0" smtClean="0">
                <a:effectLst>
                  <a:outerShdw blurRad="38100" dist="38100" dir="2700000" algn="tl">
                    <a:srgbClr val="000000">
                      <a:alpha val="43137"/>
                    </a:srgbClr>
                  </a:outerShdw>
                </a:effectLst>
                <a:cs typeface="B Lotus" pitchFamily="2" charset="-78"/>
              </a:rPr>
              <a:t>«إِنَّ </a:t>
            </a:r>
            <a:r>
              <a:rPr lang="fa-IR" sz="2800" dirty="0">
                <a:effectLst>
                  <a:outerShdw blurRad="38100" dist="38100" dir="2700000" algn="tl">
                    <a:srgbClr val="000000">
                      <a:alpha val="43137"/>
                    </a:srgbClr>
                  </a:outerShdw>
                </a:effectLst>
                <a:cs typeface="B Lotus" pitchFamily="2" charset="-78"/>
              </a:rPr>
              <a:t>فِي ذلِكَ لَعِبْرَةً لِمَنْ يَخْشى». نازعات </a:t>
            </a:r>
            <a:r>
              <a:rPr lang="fa-IR" sz="2800" dirty="0" smtClean="0">
                <a:effectLst>
                  <a:outerShdw blurRad="38100" dist="38100" dir="2700000" algn="tl">
                    <a:srgbClr val="000000">
                      <a:alpha val="43137"/>
                    </a:srgbClr>
                  </a:outerShdw>
                </a:effectLst>
                <a:cs typeface="B Lotus" pitchFamily="2" charset="-78"/>
              </a:rPr>
              <a:t>آيه‏ 26</a:t>
            </a:r>
          </a:p>
          <a:p>
            <a:pPr algn="just" rtl="1">
              <a:buFont typeface="Arial" pitchFamily="34" charset="0"/>
              <a:buChar char="•"/>
            </a:pPr>
            <a:r>
              <a:rPr lang="fa-IR" sz="2800" dirty="0">
                <a:effectLst>
                  <a:outerShdw blurRad="38100" dist="38100" dir="2700000" algn="tl">
                    <a:srgbClr val="000000">
                      <a:alpha val="43137"/>
                    </a:srgbClr>
                  </a:outerShdw>
                </a:effectLst>
                <a:cs typeface="B Lotus" pitchFamily="2" charset="-78"/>
              </a:rPr>
              <a:t>«... إِنَّ فِي ذلِكَ لَعِبْرَةً لِأُولِي الْأَبْصارِ» آل عمران </a:t>
            </a:r>
            <a:r>
              <a:rPr lang="fa-IR" sz="2800" dirty="0" smtClean="0">
                <a:effectLst>
                  <a:outerShdw blurRad="38100" dist="38100" dir="2700000" algn="tl">
                    <a:srgbClr val="000000">
                      <a:alpha val="43137"/>
                    </a:srgbClr>
                  </a:outerShdw>
                </a:effectLst>
                <a:cs typeface="B Lotus" pitchFamily="2" charset="-78"/>
              </a:rPr>
              <a:t>آيه 13</a:t>
            </a:r>
          </a:p>
          <a:p>
            <a:pPr algn="just" rtl="1">
              <a:buFont typeface="Wingdings" pitchFamily="2" charset="2"/>
              <a:buChar char="v"/>
            </a:pPr>
            <a:r>
              <a:rPr lang="fa-IR" sz="2800" dirty="0" smtClean="0">
                <a:effectLst>
                  <a:outerShdw blurRad="38100" dist="38100" dir="2700000" algn="tl">
                    <a:srgbClr val="000000">
                      <a:alpha val="43137"/>
                    </a:srgbClr>
                  </a:outerShdw>
                </a:effectLst>
                <a:cs typeface="B Lotus" pitchFamily="2" charset="-78"/>
              </a:rPr>
              <a:t>« مَنِ </a:t>
            </a:r>
            <a:r>
              <a:rPr lang="fa-IR" sz="2800" dirty="0">
                <a:effectLst>
                  <a:outerShdw blurRad="38100" dist="38100" dir="2700000" algn="tl">
                    <a:srgbClr val="000000">
                      <a:alpha val="43137"/>
                    </a:srgbClr>
                  </a:outerShdw>
                </a:effectLst>
                <a:cs typeface="B Lotus" pitchFamily="2" charset="-78"/>
              </a:rPr>
              <a:t>اعْتَبَرَ أَبْصَرَ وَ مَنْ أَبْصَرَ فَهِمَ وَ مَنْ فَهِمَ عَلِم</a:t>
            </a:r>
            <a:r>
              <a:rPr lang="fa-IR" sz="2800" dirty="0" smtClean="0">
                <a:effectLst>
                  <a:outerShdw blurRad="38100" dist="38100" dir="2700000" algn="tl">
                    <a:srgbClr val="000000">
                      <a:alpha val="43137"/>
                    </a:srgbClr>
                  </a:outerShdw>
                </a:effectLst>
                <a:cs typeface="B Lotus" pitchFamily="2" charset="-78"/>
              </a:rPr>
              <a:t>‏» هر </a:t>
            </a:r>
            <a:r>
              <a:rPr lang="fa-IR" sz="2800" dirty="0">
                <a:effectLst>
                  <a:outerShdw blurRad="38100" dist="38100" dir="2700000" algn="tl">
                    <a:srgbClr val="000000">
                      <a:alpha val="43137"/>
                    </a:srgbClr>
                  </a:outerShdw>
                </a:effectLst>
                <a:cs typeface="B Lotus" pitchFamily="2" charset="-78"/>
              </a:rPr>
              <a:t>کس از وقایع گذشتگان عبرت بگیرد بینا مى شود</a:t>
            </a:r>
            <a:r>
              <a:rPr lang="fa-IR" sz="2800" dirty="0" smtClean="0">
                <a:effectLst>
                  <a:outerShdw blurRad="38100" dist="38100" dir="2700000" algn="tl">
                    <a:srgbClr val="000000">
                      <a:alpha val="43137"/>
                    </a:srgbClr>
                  </a:outerShdw>
                </a:effectLst>
                <a:cs typeface="B Lotus" pitchFamily="2" charset="-78"/>
              </a:rPr>
              <a:t>، کسى </a:t>
            </a:r>
            <a:r>
              <a:rPr lang="fa-IR" sz="2800" dirty="0">
                <a:effectLst>
                  <a:outerShdw blurRad="38100" dist="38100" dir="2700000" algn="tl">
                    <a:srgbClr val="000000">
                      <a:alpha val="43137"/>
                    </a:srgbClr>
                  </a:outerShdw>
                </a:effectLst>
                <a:cs typeface="B Lotus" pitchFamily="2" charset="-78"/>
              </a:rPr>
              <a:t>که بصیرت و بینایى پیدا کرد مى فهمد، و آن کس که فهمید عالم مى‏شود</a:t>
            </a:r>
            <a:r>
              <a:rPr lang="fa-IR" sz="2800" dirty="0" smtClean="0">
                <a:effectLst>
                  <a:outerShdw blurRad="38100" dist="38100" dir="2700000" algn="tl">
                    <a:srgbClr val="000000">
                      <a:alpha val="43137"/>
                    </a:srgbClr>
                  </a:outerShdw>
                </a:effectLst>
                <a:cs typeface="B Lotus" pitchFamily="2" charset="-78"/>
              </a:rPr>
              <a:t>. </a:t>
            </a:r>
            <a:r>
              <a:rPr lang="fa-IR" sz="2800" dirty="0">
                <a:effectLst>
                  <a:outerShdw blurRad="38100" dist="38100" dir="2700000" algn="tl">
                    <a:srgbClr val="000000">
                      <a:alpha val="43137"/>
                    </a:srgbClr>
                  </a:outerShdw>
                </a:effectLst>
                <a:cs typeface="B Lotus" pitchFamily="2" charset="-78"/>
              </a:rPr>
              <a:t>نهج البلاغه نامه 208.</a:t>
            </a:r>
            <a:endParaRPr lang="en-US" sz="2800" dirty="0">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a:blipFill>
            <a:blip r:embed="rId2"/>
            <a:tile tx="0" ty="0" sx="100000" sy="100000" flip="none" algn="tl"/>
          </a:blipFill>
        </p:spPr>
        <p:txBody>
          <a:bodyPr/>
          <a:lstStyle/>
          <a:p>
            <a:r>
              <a:rPr lang="fa-IR" sz="9600" dirty="0" smtClean="0">
                <a:solidFill>
                  <a:srgbClr val="FFFF00"/>
                </a:solidFill>
                <a:effectLst>
                  <a:outerShdw blurRad="38100" dist="38100" dir="2700000" algn="tl">
                    <a:srgbClr val="000000">
                      <a:alpha val="43137"/>
                    </a:srgbClr>
                  </a:outerShdw>
                </a:effectLst>
                <a:latin typeface="Aldhabi" pitchFamily="2" charset="-78"/>
                <a:cs typeface="B Tabassom" pitchFamily="2" charset="-78"/>
              </a:rPr>
              <a:t>چند مقدمه </a:t>
            </a:r>
            <a:endParaRPr lang="en-US" sz="9600" dirty="0">
              <a:solidFill>
                <a:srgbClr val="FFFF00"/>
              </a:solidFill>
              <a:effectLst>
                <a:outerShdw blurRad="38100" dist="38100" dir="2700000" algn="tl">
                  <a:srgbClr val="000000">
                    <a:alpha val="43137"/>
                  </a:srgbClr>
                </a:outerShdw>
              </a:effectLst>
              <a:latin typeface="Aldhabi" pitchFamily="2" charset="-78"/>
              <a:cs typeface="B Tabassom" pitchFamily="2" charset="-78"/>
            </a:endParaRPr>
          </a:p>
        </p:txBody>
      </p:sp>
    </p:spTree>
    <p:extLst>
      <p:ext uri="{BB962C8B-B14F-4D97-AF65-F5344CB8AC3E}">
        <p14:creationId xmlns:p14="http://schemas.microsoft.com/office/powerpoint/2010/main" val="4057942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2028826"/>
            <a:ext cx="11601449" cy="4629150"/>
          </a:xfrm>
        </p:spPr>
        <p:txBody>
          <a:bodyPr>
            <a:normAutofit/>
          </a:bodyPr>
          <a:lstStyle/>
          <a:p>
            <a:pPr marL="0" marR="0" indent="180340" algn="justLow" rtl="1">
              <a:lnSpc>
                <a:spcPct val="150000"/>
              </a:lnSpc>
              <a:spcBef>
                <a:spcPts val="0"/>
              </a:spcBef>
              <a:spcAft>
                <a:spcPts val="0"/>
              </a:spcAft>
            </a:pPr>
            <a:r>
              <a:rPr lang="fa-IR" sz="1900" dirty="0">
                <a:latin typeface="Calibri"/>
                <a:ea typeface="Calibri"/>
                <a:cs typeface="B Lotus" pitchFamily="2" charset="-78"/>
              </a:rPr>
              <a:t>خليفة اول </a:t>
            </a:r>
            <a:r>
              <a:rPr lang="fa-IR" sz="1900" dirty="0" smtClean="0">
                <a:latin typeface="Calibri"/>
                <a:ea typeface="Calibri"/>
                <a:cs typeface="B Lotus" pitchFamily="2" charset="-78"/>
              </a:rPr>
              <a:t>: </a:t>
            </a:r>
            <a:r>
              <a:rPr lang="fa-IR" sz="1900" b="1" dirty="0" smtClean="0">
                <a:solidFill>
                  <a:srgbClr val="C00000"/>
                </a:solidFill>
                <a:effectLst>
                  <a:outerShdw blurRad="38100" dist="38100" dir="2700000" algn="tl">
                    <a:srgbClr val="000000">
                      <a:alpha val="43137"/>
                    </a:srgbClr>
                  </a:outerShdw>
                </a:effectLst>
                <a:latin typeface="Calibri"/>
                <a:ea typeface="Calibri"/>
                <a:cs typeface="B Lotus" pitchFamily="2" charset="-78"/>
              </a:rPr>
              <a:t>إن </a:t>
            </a:r>
            <a:r>
              <a:rPr lang="fa-IR" sz="1900" b="1" dirty="0">
                <a:solidFill>
                  <a:srgbClr val="C00000"/>
                </a:solidFill>
                <a:effectLst>
                  <a:outerShdw blurRad="38100" dist="38100" dir="2700000" algn="tl">
                    <a:srgbClr val="000000">
                      <a:alpha val="43137"/>
                    </a:srgbClr>
                  </a:outerShdw>
                </a:effectLst>
                <a:latin typeface="Calibri"/>
                <a:ea typeface="Calibri"/>
                <a:cs typeface="B Lotus" pitchFamily="2" charset="-78"/>
              </a:rPr>
              <a:t>الله خلق من نور وجه علي بن ‌ابي طالب ملائکة يسبحون ويقدسون ويکتبون ثواب ذلک لمحبيه ومحبّي ولده</a:t>
            </a:r>
            <a:r>
              <a:rPr lang="fa-IR" sz="1900" dirty="0">
                <a:solidFill>
                  <a:srgbClr val="C00000"/>
                </a:solidFill>
                <a:effectLst>
                  <a:outerShdw blurRad="38100" dist="38100" dir="2700000" algn="tl">
                    <a:srgbClr val="000000">
                      <a:alpha val="43137"/>
                    </a:srgbClr>
                  </a:outerShdw>
                </a:effectLst>
                <a:latin typeface="Calibri"/>
                <a:ea typeface="Calibri"/>
                <a:cs typeface="B Lotus" pitchFamily="2" charset="-78"/>
              </a:rPr>
              <a:t>؛ </a:t>
            </a:r>
            <a:r>
              <a:rPr lang="fa-IR" sz="1900" dirty="0">
                <a:latin typeface="Calibri"/>
                <a:ea typeface="Calibri"/>
                <a:cs typeface="B Lotus" pitchFamily="2" charset="-78"/>
              </a:rPr>
              <a:t>«خداوند از نور صورت علي‌بن‌ابي‌طالب فرشتگاني آفريده است که تسبيح مي‌گويند و تقديس مي‌کنند و ثواب آن را براي دوستان علي و دوستان فرزندانش مي‌نويسند</a:t>
            </a:r>
            <a:r>
              <a:rPr lang="fa-IR" sz="1900" dirty="0" smtClean="0">
                <a:latin typeface="Calibri"/>
                <a:ea typeface="Calibri"/>
                <a:cs typeface="B Lotus" pitchFamily="2" charset="-78"/>
              </a:rPr>
              <a:t>»</a:t>
            </a:r>
            <a:r>
              <a:rPr lang="ar-SA" sz="1900" dirty="0" smtClean="0">
                <a:latin typeface="Calibri"/>
                <a:ea typeface="Calibri"/>
                <a:cs typeface="B Lotus" pitchFamily="2" charset="-78"/>
              </a:rPr>
              <a:t>. </a:t>
            </a:r>
            <a:r>
              <a:rPr lang="fa-IR" sz="1900" dirty="0" smtClean="0">
                <a:solidFill>
                  <a:srgbClr val="00B050"/>
                </a:solidFill>
                <a:latin typeface="Times New Roman"/>
                <a:ea typeface="Times New Roman"/>
                <a:cs typeface="B Lotus" pitchFamily="2" charset="-78"/>
              </a:rPr>
              <a:t>موفق‌بن‌احمد الخوارزمي</a:t>
            </a:r>
            <a:r>
              <a:rPr lang="fa-IR" sz="1900" dirty="0">
                <a:solidFill>
                  <a:srgbClr val="00B050"/>
                </a:solidFill>
                <a:latin typeface="Times New Roman"/>
                <a:ea typeface="Times New Roman"/>
                <a:cs typeface="B Lotus" pitchFamily="2" charset="-78"/>
              </a:rPr>
              <a:t>، </a:t>
            </a:r>
            <a:r>
              <a:rPr lang="fa-IR" sz="1900" i="1" dirty="0">
                <a:solidFill>
                  <a:srgbClr val="00B050"/>
                </a:solidFill>
                <a:latin typeface="Times New Roman"/>
                <a:ea typeface="Times New Roman"/>
                <a:cs typeface="B Lotus" pitchFamily="2" charset="-78"/>
              </a:rPr>
              <a:t>مقتل الحسين</a:t>
            </a:r>
            <a:r>
              <a:rPr lang="fa-IR" sz="1900" dirty="0">
                <a:solidFill>
                  <a:srgbClr val="00B050"/>
                </a:solidFill>
                <a:latin typeface="Times New Roman"/>
                <a:ea typeface="Times New Roman"/>
                <a:cs typeface="B Lotus" pitchFamily="2" charset="-78"/>
              </a:rPr>
              <a:t>، ص147، 148.</a:t>
            </a:r>
            <a:endParaRPr lang="en-US" sz="1900" dirty="0">
              <a:solidFill>
                <a:srgbClr val="00B050"/>
              </a:solidFill>
              <a:latin typeface="Calibri"/>
              <a:ea typeface="Calibri"/>
              <a:cs typeface="B Lotus" pitchFamily="2" charset="-78"/>
            </a:endParaRPr>
          </a:p>
          <a:p>
            <a:pPr algn="r" rtl="1">
              <a:lnSpc>
                <a:spcPct val="150000"/>
              </a:lnSpc>
            </a:pPr>
            <a:r>
              <a:rPr lang="fa-IR" sz="1900" dirty="0" smtClean="0">
                <a:cs typeface="B Lotus" pitchFamily="2" charset="-78"/>
              </a:rPr>
              <a:t>خلیفه اول و </a:t>
            </a:r>
            <a:r>
              <a:rPr lang="fa-IR" sz="1900" dirty="0">
                <a:cs typeface="B Lotus" pitchFamily="2" charset="-78"/>
              </a:rPr>
              <a:t>خليفة دوم و سوم مي‌گفتند رسول خدا فرمود: </a:t>
            </a:r>
            <a:r>
              <a:rPr lang="fa-IR" sz="1900" b="1" dirty="0">
                <a:solidFill>
                  <a:srgbClr val="C00000"/>
                </a:solidFill>
                <a:effectLst>
                  <a:outerShdw blurRad="38100" dist="38100" dir="2700000" algn="tl">
                    <a:srgbClr val="000000">
                      <a:alpha val="43137"/>
                    </a:srgbClr>
                  </a:outerShdw>
                </a:effectLst>
                <a:cs typeface="B Lotus" pitchFamily="2" charset="-78"/>
              </a:rPr>
              <a:t>النظر الي وجه علي عبادة؛ </a:t>
            </a:r>
            <a:r>
              <a:rPr lang="fa-IR" sz="1900" dirty="0">
                <a:cs typeface="B Lotus" pitchFamily="2" charset="-78"/>
              </a:rPr>
              <a:t>«نگاه کردن به چهرة علي عبادت است». </a:t>
            </a:r>
            <a:r>
              <a:rPr lang="fa-IR" sz="1900" dirty="0" smtClean="0">
                <a:latin typeface="Times New Roman"/>
                <a:ea typeface="Times New Roman"/>
                <a:cs typeface="B Lotus" pitchFamily="2" charset="-78"/>
              </a:rPr>
              <a:t>اسماعيل‌بن‌کثير</a:t>
            </a:r>
            <a:r>
              <a:rPr lang="fa-IR" sz="1900" dirty="0">
                <a:latin typeface="Times New Roman"/>
                <a:ea typeface="Times New Roman"/>
                <a:cs typeface="B Lotus" pitchFamily="2" charset="-78"/>
              </a:rPr>
              <a:t>، </a:t>
            </a:r>
            <a:r>
              <a:rPr lang="fa-IR" sz="1900" i="1" dirty="0">
                <a:latin typeface="Times New Roman"/>
                <a:ea typeface="Times New Roman"/>
                <a:cs typeface="B Lotus" pitchFamily="2" charset="-78"/>
              </a:rPr>
              <a:t>البدايه و النهايه</a:t>
            </a:r>
            <a:r>
              <a:rPr lang="fa-IR" sz="1900" dirty="0">
                <a:latin typeface="Times New Roman"/>
                <a:ea typeface="Times New Roman"/>
                <a:cs typeface="B Lotus" pitchFamily="2" charset="-78"/>
              </a:rPr>
              <a:t>، ج7، ص357</a:t>
            </a:r>
            <a:r>
              <a:rPr lang="fa-IR" sz="1900" dirty="0" smtClean="0">
                <a:latin typeface="Times New Roman"/>
                <a:ea typeface="Times New Roman"/>
                <a:cs typeface="B Lotus" pitchFamily="2" charset="-78"/>
              </a:rPr>
              <a:t>؛</a:t>
            </a:r>
          </a:p>
          <a:p>
            <a:pPr marL="0" marR="0" indent="180340" algn="justLow" rtl="1">
              <a:lnSpc>
                <a:spcPct val="150000"/>
              </a:lnSpc>
              <a:spcBef>
                <a:spcPts val="0"/>
              </a:spcBef>
              <a:spcAft>
                <a:spcPts val="0"/>
              </a:spcAft>
            </a:pPr>
            <a:r>
              <a:rPr lang="fa-IR" sz="1900" dirty="0">
                <a:latin typeface="Calibri"/>
                <a:ea typeface="Calibri"/>
                <a:cs typeface="B Lotus" pitchFamily="2" charset="-78"/>
              </a:rPr>
              <a:t>خليفة دوم مي‌گفت: </a:t>
            </a:r>
            <a:r>
              <a:rPr lang="fa-IR" sz="1900" b="1" dirty="0">
                <a:solidFill>
                  <a:srgbClr val="C00000"/>
                </a:solidFill>
                <a:effectLst>
                  <a:outerShdw blurRad="38100" dist="38100" dir="2700000" algn="tl">
                    <a:srgbClr val="000000">
                      <a:alpha val="43137"/>
                    </a:srgbClr>
                  </a:outerShdw>
                </a:effectLst>
                <a:latin typeface="Calibri"/>
                <a:ea typeface="Calibri"/>
                <a:cs typeface="B Lotus" pitchFamily="2" charset="-78"/>
              </a:rPr>
              <a:t>قال رسول الله: إن فاطمة وعليا والحسن والحسين في حظيرة القدس في قبّة بيضاء سقفها عرش الرّحمن</a:t>
            </a:r>
            <a:r>
              <a:rPr lang="fa-IR" sz="1900" dirty="0">
                <a:latin typeface="Calibri"/>
                <a:ea typeface="Calibri"/>
                <a:cs typeface="B Lotus" pitchFamily="2" charset="-78"/>
              </a:rPr>
              <a:t>‏؛ «رسول خدا فرمود: فاطمه و علي و حسن و حسين در بالاترين جايگاه بهشت زير گنبد سفيد رنگي هستند که سقفش عرش خداوند رحمان است</a:t>
            </a:r>
            <a:r>
              <a:rPr lang="fa-IR" sz="1900" dirty="0" smtClean="0">
                <a:latin typeface="Calibri"/>
                <a:ea typeface="Calibri"/>
                <a:cs typeface="B Lotus" pitchFamily="2" charset="-78"/>
              </a:rPr>
              <a:t>». </a:t>
            </a:r>
            <a:r>
              <a:rPr lang="fa-IR" sz="1900" dirty="0">
                <a:latin typeface="Calibri"/>
                <a:ea typeface="Calibri"/>
                <a:cs typeface="B Lotus" pitchFamily="2" charset="-78"/>
              </a:rPr>
              <a:t>موفق‌بن‌احمد الخوارزمي، </a:t>
            </a:r>
            <a:r>
              <a:rPr lang="fa-IR" sz="1900" i="1" dirty="0">
                <a:latin typeface="Calibri"/>
                <a:ea typeface="Calibri"/>
                <a:cs typeface="B Lotus" pitchFamily="2" charset="-78"/>
              </a:rPr>
              <a:t>مناقب الخوارزمي</a:t>
            </a:r>
            <a:r>
              <a:rPr lang="fa-IR" sz="1900" dirty="0">
                <a:latin typeface="Calibri"/>
                <a:ea typeface="Calibri"/>
                <a:cs typeface="B Lotus" pitchFamily="2" charset="-78"/>
              </a:rPr>
              <a:t>، ص303؛ علي‌بن‌الحسن المعروف بابن عساکر، </a:t>
            </a:r>
            <a:r>
              <a:rPr lang="fa-IR" sz="1900" i="1" dirty="0">
                <a:latin typeface="Calibri"/>
                <a:ea typeface="Calibri"/>
                <a:cs typeface="B Lotus" pitchFamily="2" charset="-78"/>
              </a:rPr>
              <a:t>تاريخ مدينة دمشق</a:t>
            </a:r>
            <a:r>
              <a:rPr lang="fa-IR" sz="1900" dirty="0">
                <a:latin typeface="Calibri"/>
                <a:ea typeface="Calibri"/>
                <a:cs typeface="B Lotus" pitchFamily="2" charset="-78"/>
              </a:rPr>
              <a:t>، ج13، ص229، علي‌بن‌عيسي الاربلي، </a:t>
            </a:r>
            <a:r>
              <a:rPr lang="fa-IR" sz="1900" i="1" dirty="0">
                <a:latin typeface="Calibri"/>
                <a:ea typeface="Calibri"/>
                <a:cs typeface="B Lotus" pitchFamily="2" charset="-78"/>
              </a:rPr>
              <a:t>کشف الغمة في معرفة الائمة</a:t>
            </a:r>
            <a:r>
              <a:rPr lang="fa-IR" sz="1900" dirty="0">
                <a:latin typeface="Calibri"/>
                <a:ea typeface="Calibri"/>
                <a:cs typeface="B Lotus" pitchFamily="2" charset="-78"/>
              </a:rPr>
              <a:t>، ج1، ص526.</a:t>
            </a:r>
            <a:endParaRPr lang="en-US" sz="1900" dirty="0">
              <a:latin typeface="Calibri"/>
              <a:ea typeface="Calibri"/>
              <a:cs typeface="B Lotus" pitchFamily="2" charset="-78"/>
            </a:endParaRPr>
          </a:p>
          <a:p>
            <a:pPr algn="r" rtl="1"/>
            <a:endParaRPr lang="en-US" dirty="0"/>
          </a:p>
        </p:txBody>
      </p:sp>
      <p:sp>
        <p:nvSpPr>
          <p:cNvPr id="3" name="Title 2"/>
          <p:cNvSpPr>
            <a:spLocks noGrp="1"/>
          </p:cNvSpPr>
          <p:nvPr>
            <p:ph type="title"/>
          </p:nvPr>
        </p:nvSpPr>
        <p:spPr/>
        <p:txBody>
          <a:bodyPr/>
          <a:lstStyle/>
          <a:p>
            <a:r>
              <a:rPr lang="fa-IR" dirty="0" smtClean="0"/>
              <a:t>چند نمونه...</a:t>
            </a:r>
            <a:endParaRPr lang="en-US" dirty="0"/>
          </a:p>
        </p:txBody>
      </p:sp>
    </p:spTree>
    <p:extLst>
      <p:ext uri="{BB962C8B-B14F-4D97-AF65-F5344CB8AC3E}">
        <p14:creationId xmlns:p14="http://schemas.microsoft.com/office/powerpoint/2010/main" val="2754809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475" y="2248348"/>
            <a:ext cx="11372850" cy="4285802"/>
          </a:xfrm>
        </p:spPr>
        <p:style>
          <a:lnRef idx="1">
            <a:schemeClr val="accent6"/>
          </a:lnRef>
          <a:fillRef idx="2">
            <a:schemeClr val="accent6"/>
          </a:fillRef>
          <a:effectRef idx="1">
            <a:schemeClr val="accent6"/>
          </a:effectRef>
          <a:fontRef idx="minor">
            <a:schemeClr val="dk1"/>
          </a:fontRef>
        </p:style>
        <p:txBody>
          <a:bodyPr>
            <a:normAutofit/>
          </a:bodyPr>
          <a:lstStyle/>
          <a:p>
            <a:pPr algn="justLow" rtl="1">
              <a:buFont typeface="Wingdings" pitchFamily="2" charset="2"/>
              <a:buChar char="v"/>
            </a:pPr>
            <a:r>
              <a:rPr lang="fa-IR" sz="2600" dirty="0" smtClean="0">
                <a:cs typeface="B Lotus" pitchFamily="2" charset="-78"/>
              </a:rPr>
              <a:t>سران این جریان مدعی بودند که تنها کتاب خدا برای هدایت مسلمانان کافی است، و بر همین اساس، در مسائل و مشکلات خود اجتهاد می کردند ؛هر چند رایشان بر خلاف سنت و سیره رسول خدا بود. این بدعتها از یک سو موجب بروز مفاسد و فوت مصالحی از جامعه می شد.</a:t>
            </a:r>
          </a:p>
          <a:p>
            <a:pPr algn="justLow" rtl="1">
              <a:buFont typeface="Wingdings" pitchFamily="2" charset="2"/>
              <a:buChar char="v"/>
            </a:pPr>
            <a:endParaRPr lang="fa-IR" sz="2600" dirty="0">
              <a:cs typeface="B Lotus" pitchFamily="2" charset="-78"/>
            </a:endParaRPr>
          </a:p>
          <a:p>
            <a:pPr marL="0" indent="0" algn="justLow" rtl="1">
              <a:buNone/>
            </a:pPr>
            <a:endParaRPr lang="fa-IR" sz="2600" dirty="0" smtClean="0">
              <a:cs typeface="B Lotus" pitchFamily="2" charset="-78"/>
            </a:endParaRPr>
          </a:p>
          <a:p>
            <a:pPr algn="justLow" rtl="1">
              <a:buFont typeface="Wingdings" pitchFamily="2" charset="2"/>
              <a:buChar char="v"/>
            </a:pPr>
            <a:r>
              <a:rPr lang="fa-IR" sz="2600" dirty="0" smtClean="0">
                <a:solidFill>
                  <a:srgbClr val="FFC000"/>
                </a:solidFill>
                <a:effectLst>
                  <a:outerShdw blurRad="38100" dist="38100" dir="2700000" algn="tl">
                    <a:srgbClr val="000000">
                      <a:alpha val="43137"/>
                    </a:srgbClr>
                  </a:outerShdw>
                </a:effectLst>
                <a:cs typeface="B Lotus" pitchFamily="2" charset="-78"/>
              </a:rPr>
              <a:t>از سوی دیگر قداست رسول خدا و سنت هایش را می کاست و </a:t>
            </a:r>
            <a:r>
              <a:rPr lang="fa-IR" sz="2600" dirty="0" smtClean="0">
                <a:solidFill>
                  <a:srgbClr val="C00000"/>
                </a:solidFill>
                <a:effectLst>
                  <a:outerShdw blurRad="38100" dist="38100" dir="2700000" algn="tl">
                    <a:srgbClr val="000000">
                      <a:alpha val="43137"/>
                    </a:srgbClr>
                  </a:outerShdw>
                </a:effectLst>
                <a:cs typeface="B Lotus" pitchFamily="2" charset="-78"/>
              </a:rPr>
              <a:t>زمینه</a:t>
            </a:r>
            <a:r>
              <a:rPr lang="fa-IR" sz="2600" dirty="0" smtClean="0">
                <a:solidFill>
                  <a:srgbClr val="FFC000"/>
                </a:solidFill>
                <a:effectLst>
                  <a:outerShdw blurRad="38100" dist="38100" dir="2700000" algn="tl">
                    <a:srgbClr val="000000">
                      <a:alpha val="43137"/>
                    </a:srgbClr>
                  </a:outerShdw>
                </a:effectLst>
                <a:cs typeface="B Lotus" pitchFamily="2" charset="-78"/>
              </a:rPr>
              <a:t> </a:t>
            </a:r>
            <a:r>
              <a:rPr lang="fa-IR" sz="2600" dirty="0" smtClean="0">
                <a:solidFill>
                  <a:srgbClr val="C00000"/>
                </a:solidFill>
                <a:effectLst>
                  <a:outerShdw blurRad="38100" dist="38100" dir="2700000" algn="tl">
                    <a:srgbClr val="000000">
                      <a:alpha val="43137"/>
                    </a:srgbClr>
                  </a:outerShdw>
                </a:effectLst>
                <a:cs typeface="B Lotus" pitchFamily="2" charset="-78"/>
              </a:rPr>
              <a:t>تحریف </a:t>
            </a:r>
            <a:r>
              <a:rPr lang="fa-IR" sz="2600" dirty="0" smtClean="0">
                <a:solidFill>
                  <a:srgbClr val="FFC000"/>
                </a:solidFill>
                <a:effectLst>
                  <a:outerShdw blurRad="38100" dist="38100" dir="2700000" algn="tl">
                    <a:srgbClr val="000000">
                      <a:alpha val="43137"/>
                    </a:srgbClr>
                  </a:outerShdw>
                </a:effectLst>
                <a:cs typeface="B Lotus" pitchFamily="2" charset="-78"/>
              </a:rPr>
              <a:t>سیره و سنت و سخن ایشان را فراهم می کرد.</a:t>
            </a:r>
          </a:p>
          <a:p>
            <a:pPr algn="justLow" rtl="1">
              <a:buFont typeface="Wingdings" pitchFamily="2" charset="2"/>
              <a:buChar char="v"/>
            </a:pPr>
            <a:endParaRPr lang="fa-IR" sz="2600" b="1" dirty="0" smtClean="0">
              <a:cs typeface="B Lotus" pitchFamily="2" charset="-78"/>
            </a:endParaRPr>
          </a:p>
          <a:p>
            <a:pPr marL="0" indent="0" algn="r" rtl="1">
              <a:buNone/>
            </a:pPr>
            <a:endParaRPr lang="en-US" dirty="0"/>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7200" b="1" dirty="0">
                <a:ln w="1905"/>
                <a:gradFill>
                  <a:gsLst>
                    <a:gs pos="0">
                      <a:srgbClr val="AEB795">
                        <a:shade val="20000"/>
                        <a:satMod val="200000"/>
                      </a:srgbClr>
                    </a:gs>
                    <a:gs pos="78000">
                      <a:srgbClr val="AEB795">
                        <a:tint val="90000"/>
                        <a:shade val="89000"/>
                        <a:satMod val="220000"/>
                      </a:srgbClr>
                    </a:gs>
                    <a:gs pos="100000">
                      <a:srgbClr val="AEB795">
                        <a:tint val="12000"/>
                        <a:satMod val="255000"/>
                      </a:srgbClr>
                    </a:gs>
                  </a:gsLst>
                  <a:lin ang="5400000"/>
                </a:gradFill>
                <a:effectLst>
                  <a:innerShdw blurRad="69850" dist="43180" dir="5400000">
                    <a:srgbClr val="000000">
                      <a:alpha val="65000"/>
                    </a:srgbClr>
                  </a:innerShdw>
                </a:effectLst>
                <a:cs typeface="B Niki Border" pitchFamily="2" charset="-78"/>
              </a:rPr>
              <a:t>شگردهای جریان تجدید نظر طلبان؛</a:t>
            </a:r>
            <a:endParaRPr lang="en-US" sz="4800" dirty="0"/>
          </a:p>
        </p:txBody>
      </p:sp>
    </p:spTree>
    <p:extLst>
      <p:ext uri="{BB962C8B-B14F-4D97-AF65-F5344CB8AC3E}">
        <p14:creationId xmlns:p14="http://schemas.microsoft.com/office/powerpoint/2010/main" val="38374175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2248348"/>
            <a:ext cx="11449050" cy="4295327"/>
          </a:xfrm>
        </p:spPr>
        <p:style>
          <a:lnRef idx="1">
            <a:schemeClr val="accent6"/>
          </a:lnRef>
          <a:fillRef idx="2">
            <a:schemeClr val="accent6"/>
          </a:fillRef>
          <a:effectRef idx="1">
            <a:schemeClr val="accent6"/>
          </a:effectRef>
          <a:fontRef idx="minor">
            <a:schemeClr val="dk1"/>
          </a:fontRef>
        </p:style>
        <p:txBody>
          <a:bodyPr>
            <a:normAutofit/>
          </a:bodyPr>
          <a:lstStyle/>
          <a:p>
            <a:pPr lvl="0" algn="justLow" rtl="1"/>
            <a:r>
              <a:rPr lang="ar-SA" dirty="0">
                <a:solidFill>
                  <a:prstClr val="black"/>
                </a:solidFill>
                <a:cs typeface="B Lotus" pitchFamily="2" charset="-78"/>
              </a:rPr>
              <a:t>تجديدنظر‌طلبان با اينکه به فضائل فراوان اهل‌بيت</a:t>
            </a:r>
            <a:r>
              <a:rPr lang="en-US" dirty="0">
                <a:solidFill>
                  <a:prstClr val="black"/>
                </a:solidFill>
                <a:cs typeface="B Lotus" pitchFamily="2" charset="-78"/>
              </a:rPr>
              <a:t></a:t>
            </a:r>
            <a:r>
              <a:rPr lang="ar-SA" dirty="0">
                <a:solidFill>
                  <a:prstClr val="black"/>
                </a:solidFill>
                <a:cs typeface="B Lotus" pitchFamily="2" charset="-78"/>
              </a:rPr>
              <a:t> اعتراف مي‌دادند، </a:t>
            </a:r>
            <a:r>
              <a:rPr lang="ar-SA" dirty="0">
                <a:solidFill>
                  <a:srgbClr val="FF0000"/>
                </a:solidFill>
                <a:effectLst>
                  <a:outerShdw blurRad="38100" dist="38100" dir="2700000" algn="tl">
                    <a:srgbClr val="000000">
                      <a:alpha val="43137"/>
                    </a:srgbClr>
                  </a:outerShdw>
                </a:effectLst>
                <a:cs typeface="B Lotus" pitchFamily="2" charset="-78"/>
              </a:rPr>
              <a:t>چنين القا مي‌کردند که حاکميت اهل‌بيت</a:t>
            </a:r>
            <a:r>
              <a:rPr lang="en-US" dirty="0">
                <a:solidFill>
                  <a:srgbClr val="FF0000"/>
                </a:solidFill>
                <a:effectLst>
                  <a:outerShdw blurRad="38100" dist="38100" dir="2700000" algn="tl">
                    <a:srgbClr val="000000">
                      <a:alpha val="43137"/>
                    </a:srgbClr>
                  </a:outerShdw>
                </a:effectLst>
                <a:cs typeface="B Lotus" pitchFamily="2" charset="-78"/>
              </a:rPr>
              <a:t></a:t>
            </a:r>
            <a:r>
              <a:rPr lang="ar-SA" dirty="0">
                <a:solidFill>
                  <a:srgbClr val="FF0000"/>
                </a:solidFill>
                <a:effectLst>
                  <a:outerShdw blurRad="38100" dist="38100" dir="2700000" algn="tl">
                    <a:srgbClr val="000000">
                      <a:alpha val="43137"/>
                    </a:srgbClr>
                  </a:outerShdw>
                </a:effectLst>
                <a:cs typeface="B Lotus" pitchFamily="2" charset="-78"/>
              </a:rPr>
              <a:t> در عين برخورداري از شايستگي‌هاي فراوان با مصالح جامعة اسلامي سازگار نيست </a:t>
            </a:r>
            <a:r>
              <a:rPr lang="ar-SA" dirty="0">
                <a:solidFill>
                  <a:prstClr val="black"/>
                </a:solidFill>
                <a:cs typeface="B Lotus" pitchFamily="2" charset="-78"/>
              </a:rPr>
              <a:t>و براي اثبات اين مدعا بهانه‌هايي مي‌آوردند همچون کمي سن علي</a:t>
            </a:r>
            <a:r>
              <a:rPr lang="en-US" dirty="0">
                <a:solidFill>
                  <a:prstClr val="black"/>
                </a:solidFill>
                <a:cs typeface="B Lotus" pitchFamily="2" charset="-78"/>
              </a:rPr>
              <a:t></a:t>
            </a:r>
            <a:r>
              <a:rPr lang="ar-SA" dirty="0">
                <a:solidFill>
                  <a:prstClr val="black"/>
                </a:solidFill>
                <a:cs typeface="B Lotus" pitchFamily="2" charset="-78"/>
              </a:rPr>
              <a:t>، گردند ننهادن ديگر قبائل به خلافت علي</a:t>
            </a:r>
            <a:r>
              <a:rPr lang="en-US" dirty="0">
                <a:solidFill>
                  <a:prstClr val="black"/>
                </a:solidFill>
                <a:cs typeface="B Lotus" pitchFamily="2" charset="-78"/>
              </a:rPr>
              <a:t></a:t>
            </a:r>
            <a:r>
              <a:rPr lang="ar-SA" dirty="0">
                <a:solidFill>
                  <a:prstClr val="black"/>
                </a:solidFill>
                <a:cs typeface="B Lotus" pitchFamily="2" charset="-78"/>
              </a:rPr>
              <a:t>، و شوخ‌طبع خواندن آن حضرت؛ و از سپردن خلافتي که گاه در خلوت بدان اقرار مي‌کردند، </a:t>
            </a:r>
            <a:r>
              <a:rPr lang="fa-IR" dirty="0">
                <a:solidFill>
                  <a:prstClr val="black"/>
                </a:solidFill>
                <a:cs typeface="B Lotus" pitchFamily="2" charset="-78"/>
              </a:rPr>
              <a:t>به صاحبش خودداري مي‌ورزيدند</a:t>
            </a:r>
            <a:r>
              <a:rPr lang="fa-IR" dirty="0" smtClean="0">
                <a:solidFill>
                  <a:prstClr val="black"/>
                </a:solidFill>
                <a:cs typeface="B Lotus" pitchFamily="2" charset="-78"/>
              </a:rPr>
              <a:t>.</a:t>
            </a:r>
            <a:r>
              <a:rPr lang="ar-SA" dirty="0">
                <a:latin typeface="Calibri"/>
                <a:ea typeface="Calibri"/>
                <a:cs typeface="B Lotus"/>
              </a:rPr>
              <a:t> </a:t>
            </a:r>
            <a:r>
              <a:rPr lang="ar-SA" dirty="0">
                <a:effectLst>
                  <a:outerShdw blurRad="38100" dist="38100" dir="2700000" algn="tl">
                    <a:srgbClr val="000000">
                      <a:alpha val="43137"/>
                    </a:srgbClr>
                  </a:outerShdw>
                </a:effectLst>
                <a:latin typeface="Calibri"/>
                <a:ea typeface="Calibri"/>
                <a:cs typeface="B Lotus"/>
              </a:rPr>
              <a:t>حال آنکه اگر آنان مانند دوران رسول خدا</a:t>
            </a:r>
            <a:r>
              <a:rPr lang="en-US" sz="1800" dirty="0">
                <a:effectLst>
                  <a:outerShdw blurRad="38100" dist="38100" dir="2700000" algn="tl">
                    <a:srgbClr val="000000">
                      <a:alpha val="43137"/>
                    </a:srgbClr>
                  </a:outerShdw>
                </a:effectLst>
                <a:latin typeface="AGA Arabesque"/>
                <a:ea typeface="Calibri"/>
                <a:cs typeface="B Lotus"/>
              </a:rPr>
              <a:t></a:t>
            </a:r>
            <a:r>
              <a:rPr lang="ar-SA" dirty="0">
                <a:effectLst>
                  <a:outerShdw blurRad="38100" dist="38100" dir="2700000" algn="tl">
                    <a:srgbClr val="000000">
                      <a:alpha val="43137"/>
                    </a:srgbClr>
                  </a:outerShdw>
                </a:effectLst>
                <a:latin typeface="Calibri"/>
                <a:ea typeface="Calibri"/>
                <a:cs typeface="B Lotus"/>
              </a:rPr>
              <a:t> از حاکم الهي حمايت مي‌کردند عرب به خلافت علي</a:t>
            </a:r>
            <a:r>
              <a:rPr lang="en-US" sz="1800" dirty="0">
                <a:effectLst>
                  <a:outerShdw blurRad="38100" dist="38100" dir="2700000" algn="tl">
                    <a:srgbClr val="000000">
                      <a:alpha val="43137"/>
                    </a:srgbClr>
                  </a:outerShdw>
                </a:effectLst>
                <a:latin typeface="AGA Arabesque"/>
                <a:ea typeface="Calibri"/>
                <a:cs typeface="B Lotus"/>
              </a:rPr>
              <a:t></a:t>
            </a:r>
            <a:r>
              <a:rPr lang="ar-SA" dirty="0">
                <a:effectLst>
                  <a:outerShdw blurRad="38100" dist="38100" dir="2700000" algn="tl">
                    <a:srgbClr val="000000">
                      <a:alpha val="43137"/>
                    </a:srgbClr>
                  </a:outerShdw>
                </a:effectLst>
                <a:latin typeface="Calibri"/>
                <a:ea typeface="Calibri"/>
                <a:cs typeface="B Lotus"/>
              </a:rPr>
              <a:t> تن مي‌داد؛ </a:t>
            </a:r>
            <a:endParaRPr lang="fa-IR" dirty="0" smtClean="0">
              <a:solidFill>
                <a:prstClr val="black"/>
              </a:solidFill>
              <a:effectLst>
                <a:outerShdw blurRad="38100" dist="38100" dir="2700000" algn="tl">
                  <a:srgbClr val="000000">
                    <a:alpha val="43137"/>
                  </a:srgbClr>
                </a:outerShdw>
              </a:effectLst>
              <a:cs typeface="B Lotus" pitchFamily="2" charset="-78"/>
            </a:endParaRPr>
          </a:p>
          <a:p>
            <a:pPr lvl="0" algn="justLow" rtl="1"/>
            <a:endParaRPr lang="fa-IR" dirty="0" smtClean="0">
              <a:cs typeface="B Lotus" pitchFamily="2" charset="-78"/>
            </a:endParaRPr>
          </a:p>
          <a:p>
            <a:pPr algn="justLow" rtl="1"/>
            <a:r>
              <a:rPr lang="fa-IR" dirty="0" smtClean="0">
                <a:cs typeface="B Lotus" pitchFamily="2" charset="-78"/>
              </a:rPr>
              <a:t>يکي </a:t>
            </a:r>
            <a:r>
              <a:rPr lang="fa-IR" dirty="0">
                <a:cs typeface="B Lotus" pitchFamily="2" charset="-78"/>
              </a:rPr>
              <a:t>از سران تجديدنظر‌طلب به ابن‌عباس گفت: </a:t>
            </a:r>
            <a:r>
              <a:rPr lang="fa-IR" dirty="0" smtClean="0">
                <a:cs typeface="B Lotus" pitchFamily="2" charset="-78"/>
              </a:rPr>
              <a:t> در </a:t>
            </a:r>
            <a:r>
              <a:rPr lang="fa-IR" dirty="0">
                <a:cs typeface="B Lotus" pitchFamily="2" charset="-78"/>
              </a:rPr>
              <a:t>سخنان رسول خدا دربارة علي غلوّي بود که نه چيزي را اثبات مي‌کرد و نه عذري را برطرف مي‌شاخت، و او در پي فرصتي بود تا خلافت علي را عملي سازد و در مرض موتش مي‌خواست از او صراحتاً نام بياورد اما من از سَرِ دلسوزي براي اسلام و به منظور حفظ آن، مانع شدم. قسم به </a:t>
            </a:r>
            <a:r>
              <a:rPr lang="fa-IR" dirty="0" smtClean="0">
                <a:cs typeface="B Lotus" pitchFamily="2" charset="-78"/>
              </a:rPr>
              <a:t>خانة </a:t>
            </a:r>
            <a:r>
              <a:rPr lang="fa-IR" dirty="0">
                <a:cs typeface="B Lotus" pitchFamily="2" charset="-78"/>
              </a:rPr>
              <a:t>کعبه، قريش هرگز علي را نمي‌پذيرد و اگر حکومت به علي برسد عرب بر ضد او خواهد شوريد. </a:t>
            </a:r>
            <a:r>
              <a:rPr lang="fa-IR" dirty="0" smtClean="0">
                <a:cs typeface="B Lotus" pitchFamily="2" charset="-78"/>
              </a:rPr>
              <a:t>عبدالحميد‌بن‌محمد‌بن‌‌ابي‌الحديد، </a:t>
            </a:r>
            <a:r>
              <a:rPr lang="fa-IR" dirty="0">
                <a:cs typeface="B Lotus" pitchFamily="2" charset="-78"/>
              </a:rPr>
              <a:t>ج16، ص251.</a:t>
            </a:r>
          </a:p>
          <a:p>
            <a:pPr algn="r" rtl="1"/>
            <a:endParaRPr lang="en-US" dirty="0"/>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7200" b="1" dirty="0">
                <a:ln w="1905"/>
                <a:gradFill>
                  <a:gsLst>
                    <a:gs pos="0">
                      <a:srgbClr val="AEB795">
                        <a:shade val="20000"/>
                        <a:satMod val="200000"/>
                      </a:srgbClr>
                    </a:gs>
                    <a:gs pos="78000">
                      <a:srgbClr val="AEB795">
                        <a:tint val="90000"/>
                        <a:shade val="89000"/>
                        <a:satMod val="220000"/>
                      </a:srgbClr>
                    </a:gs>
                    <a:gs pos="100000">
                      <a:srgbClr val="AEB795">
                        <a:tint val="12000"/>
                        <a:satMod val="255000"/>
                      </a:srgbClr>
                    </a:gs>
                  </a:gsLst>
                  <a:lin ang="5400000"/>
                </a:gradFill>
                <a:effectLst>
                  <a:innerShdw blurRad="69850" dist="43180" dir="5400000">
                    <a:srgbClr val="000000">
                      <a:alpha val="65000"/>
                    </a:srgbClr>
                  </a:innerShdw>
                </a:effectLst>
                <a:ea typeface="+mn-ea"/>
                <a:cs typeface="B Niki Border" pitchFamily="2" charset="-78"/>
              </a:rPr>
              <a:t>شگردهای جریان تجدید نظر طلبان؛</a:t>
            </a:r>
            <a:endParaRPr lang="en-US" dirty="0"/>
          </a:p>
        </p:txBody>
      </p:sp>
    </p:spTree>
    <p:extLst>
      <p:ext uri="{BB962C8B-B14F-4D97-AF65-F5344CB8AC3E}">
        <p14:creationId xmlns:p14="http://schemas.microsoft.com/office/powerpoint/2010/main" val="3114483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48348"/>
            <a:ext cx="11525250" cy="428580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Low" rtl="1"/>
            <a:r>
              <a:rPr lang="fa-IR" b="1" dirty="0" smtClean="0">
                <a:cs typeface="B Lotus" pitchFamily="2" charset="-78"/>
              </a:rPr>
              <a:t> </a:t>
            </a:r>
            <a:r>
              <a:rPr lang="ar-SA" b="1" dirty="0">
                <a:cs typeface="B Lotus" pitchFamily="2" charset="-78"/>
              </a:rPr>
              <a:t>تجديدنظر‌طلبان با کنار گذاشتن اهل‌بيت</a:t>
            </a:r>
            <a:r>
              <a:rPr lang="en-US" b="1" dirty="0">
                <a:cs typeface="B Lotus" pitchFamily="2" charset="-78"/>
              </a:rPr>
              <a:t></a:t>
            </a:r>
            <a:r>
              <a:rPr lang="fa-IR" b="1" dirty="0">
                <a:cs typeface="B Lotus" pitchFamily="2" charset="-78"/>
              </a:rPr>
              <a:t> از سياست، با مشکلات پرشماري روبه‌رو شدند</a:t>
            </a:r>
            <a:r>
              <a:rPr lang="fa-IR" b="1" dirty="0" smtClean="0">
                <a:cs typeface="B Lotus" pitchFamily="2" charset="-78"/>
              </a:rPr>
              <a:t>؛</a:t>
            </a:r>
          </a:p>
          <a:p>
            <a:pPr marL="457200" indent="-457200" algn="justLow" rtl="1">
              <a:buFont typeface="+mj-lt"/>
              <a:buAutoNum type="arabicPeriod"/>
            </a:pPr>
            <a:r>
              <a:rPr lang="fa-IR" b="1" dirty="0" smtClean="0">
                <a:solidFill>
                  <a:srgbClr val="FF0000"/>
                </a:solidFill>
                <a:cs typeface="B Lotus" pitchFamily="2" charset="-78"/>
              </a:rPr>
              <a:t> </a:t>
            </a:r>
            <a:r>
              <a:rPr lang="ar-SA" b="1" dirty="0">
                <a:latin typeface="Calibri"/>
                <a:ea typeface="Calibri"/>
                <a:cs typeface="B Lotus"/>
              </a:rPr>
              <a:t>کنار زدن اهل‌بيت</a:t>
            </a:r>
            <a:r>
              <a:rPr lang="en-US" sz="1800" b="1" dirty="0">
                <a:latin typeface="AGA Arabesque"/>
                <a:ea typeface="Calibri"/>
                <a:cs typeface="B Lotus"/>
              </a:rPr>
              <a:t></a:t>
            </a:r>
            <a:r>
              <a:rPr lang="fa-IR" b="1" dirty="0">
                <a:latin typeface="Calibri"/>
                <a:ea typeface="Calibri"/>
                <a:cs typeface="B Lotus"/>
              </a:rPr>
              <a:t> و روي کار آوردن شخصي که صلاحيت لازم براي ادارة جامعه را نداشت، خودْ موجب پيدايش فتنه‌ها و اختلافات و نزاع‌هاي فراواني شد </a:t>
            </a:r>
            <a:endParaRPr lang="fa-IR" b="1" dirty="0" smtClean="0">
              <a:solidFill>
                <a:srgbClr val="FF0000"/>
              </a:solidFill>
              <a:cs typeface="B Lotus" pitchFamily="2" charset="-78"/>
            </a:endParaRPr>
          </a:p>
          <a:p>
            <a:pPr marL="457200" indent="-457200" algn="justLow" rtl="1">
              <a:buFont typeface="+mj-lt"/>
              <a:buAutoNum type="arabicPeriod"/>
            </a:pPr>
            <a:r>
              <a:rPr lang="fa-IR" b="1" dirty="0" smtClean="0">
                <a:solidFill>
                  <a:srgbClr val="FF0000"/>
                </a:solidFill>
                <a:cs typeface="B Lotus" pitchFamily="2" charset="-78"/>
              </a:rPr>
              <a:t>از جمله اينکه</a:t>
            </a:r>
            <a:r>
              <a:rPr lang="fa-IR" b="1" dirty="0">
                <a:solidFill>
                  <a:srgbClr val="FF0000"/>
                </a:solidFill>
                <a:cs typeface="B Lotus" pitchFamily="2" charset="-78"/>
              </a:rPr>
              <a:t>، </a:t>
            </a:r>
            <a:r>
              <a:rPr lang="fa-IR" b="1" dirty="0" smtClean="0">
                <a:solidFill>
                  <a:srgbClr val="FF0000"/>
                </a:solidFill>
                <a:cs typeface="B Lotus" pitchFamily="2" charset="-78"/>
              </a:rPr>
              <a:t>انگيزة الهی و </a:t>
            </a:r>
            <a:r>
              <a:rPr lang="fa-IR" b="1" dirty="0">
                <a:solidFill>
                  <a:srgbClr val="FF0000"/>
                </a:solidFill>
                <a:cs typeface="B Lotus" pitchFamily="2" charset="-78"/>
              </a:rPr>
              <a:t>شهادت‌طلبانة فاتحان را به‌شدت تضعيف کرد، </a:t>
            </a:r>
            <a:endParaRPr lang="fa-IR" b="1" dirty="0" smtClean="0">
              <a:solidFill>
                <a:srgbClr val="FF0000"/>
              </a:solidFill>
              <a:cs typeface="B Lotus" pitchFamily="2" charset="-78"/>
            </a:endParaRPr>
          </a:p>
          <a:p>
            <a:pPr marL="457200" indent="-457200" algn="justLow" rtl="1">
              <a:buFont typeface="+mj-lt"/>
              <a:buAutoNum type="arabicPeriod"/>
            </a:pPr>
            <a:r>
              <a:rPr lang="fa-IR" b="1" dirty="0" smtClean="0">
                <a:solidFill>
                  <a:schemeClr val="tx1"/>
                </a:solidFill>
                <a:cs typeface="B Lotus" pitchFamily="2" charset="-78"/>
              </a:rPr>
              <a:t>از </a:t>
            </a:r>
            <a:r>
              <a:rPr lang="fa-IR" b="1" dirty="0">
                <a:solidFill>
                  <a:schemeClr val="tx1"/>
                </a:solidFill>
                <a:cs typeface="B Lotus" pitchFamily="2" charset="-78"/>
              </a:rPr>
              <a:t>سوي ديگر با مصرف کردن ثروت هنگفت ناشي از غنائم فتوحات در راستاي تکاثر و تجمل‌گرايي، به جاي انفاق و توليد، جامعة فعال و جهادگر صدر اسلام را به جامعه‌اي مرفه و بي‌درد تبديل کردند</a:t>
            </a:r>
            <a:r>
              <a:rPr lang="fa-IR" b="1" dirty="0" smtClean="0">
                <a:solidFill>
                  <a:schemeClr val="tx1"/>
                </a:solidFill>
                <a:cs typeface="B Lotus" pitchFamily="2" charset="-78"/>
              </a:rPr>
              <a:t>.</a:t>
            </a:r>
          </a:p>
          <a:p>
            <a:pPr marL="457200" indent="-457200" algn="justLow" rtl="1">
              <a:buFont typeface="+mj-lt"/>
              <a:buAutoNum type="arabicPeriod"/>
            </a:pPr>
            <a:r>
              <a:rPr lang="fa-IR" b="1" dirty="0" smtClean="0">
                <a:solidFill>
                  <a:srgbClr val="FF0000"/>
                </a:solidFill>
                <a:cs typeface="B Lotus" pitchFamily="2" charset="-78"/>
              </a:rPr>
              <a:t> </a:t>
            </a:r>
            <a:r>
              <a:rPr lang="fa-IR" b="1" dirty="0">
                <a:solidFill>
                  <a:srgbClr val="FF0000"/>
                </a:solidFill>
                <a:cs typeface="B Lotus" pitchFamily="2" charset="-78"/>
              </a:rPr>
              <a:t>افزون بر اين، با تقسيم ناعادلانة بيت‌المال در جامعة اسلامي اختلاف طبقاتي پديد آوردند؛ </a:t>
            </a:r>
          </a:p>
          <a:p>
            <a:pPr marL="0" indent="0" algn="justLow" rtl="1">
              <a:buNone/>
            </a:pPr>
            <a:endParaRPr lang="fa-IR" b="1" dirty="0" smtClean="0">
              <a:cs typeface="B Lotus" pitchFamily="2" charset="-78"/>
            </a:endParaRPr>
          </a:p>
          <a:p>
            <a:pPr algn="justLow" rtl="1"/>
            <a:r>
              <a:rPr lang="fa-IR" b="1" dirty="0">
                <a:solidFill>
                  <a:srgbClr val="7030A0"/>
                </a:solidFill>
                <a:effectLst>
                  <a:outerShdw blurRad="38100" dist="38100" dir="2700000" algn="tl">
                    <a:srgbClr val="000000">
                      <a:alpha val="43137"/>
                    </a:srgbClr>
                  </a:outerShdw>
                </a:effectLst>
                <a:cs typeface="B Lotus" pitchFamily="2" charset="-78"/>
              </a:rPr>
              <a:t> </a:t>
            </a:r>
            <a:r>
              <a:rPr lang="ar-SA" b="1" dirty="0">
                <a:solidFill>
                  <a:srgbClr val="7030A0"/>
                </a:solidFill>
                <a:effectLst>
                  <a:outerShdw blurRad="38100" dist="38100" dir="2700000" algn="tl">
                    <a:srgbClr val="000000">
                      <a:alpha val="43137"/>
                    </a:srgbClr>
                  </a:outerShdw>
                </a:effectLst>
                <a:cs typeface="B Lotus" pitchFamily="2" charset="-78"/>
              </a:rPr>
              <a:t>از همين رو، باب تجمل‌گرايي و انباشت ثروت باز شد و اندک‌اندک مسلمانان نام‌دار صدر اسلام زهدپيشگي و آخرت‌گرايي خود را از دست دادند و دچار دنياگرايي شدند؛ به طوري که نه‌تنها براي احياي ارزش‌ها قيام نمي‌کردند بلکه خود بستر زوال آنها را فراهم مي‌ساختند.</a:t>
            </a:r>
            <a:endParaRPr lang="en-US" b="1" dirty="0">
              <a:solidFill>
                <a:srgbClr val="7030A0"/>
              </a:solidFill>
              <a:effectLst>
                <a:outerShdw blurRad="38100" dist="38100" dir="2700000" algn="tl">
                  <a:srgbClr val="000000">
                    <a:alpha val="43137"/>
                  </a:srgbClr>
                </a:outerShdw>
              </a:effectLst>
              <a:cs typeface="B Lotus" pitchFamily="2" charset="-78"/>
            </a:endParaRPr>
          </a:p>
          <a:p>
            <a:pPr algn="justLow" rtl="1"/>
            <a:endParaRPr lang="en-US" b="1" dirty="0">
              <a:cs typeface="B Lotus" pitchFamily="2" charset="-78"/>
            </a:endParaRPr>
          </a:p>
        </p:txBody>
      </p:sp>
      <p:sp>
        <p:nvSpPr>
          <p:cNvPr id="3" name="Title 2"/>
          <p:cNvSpPr>
            <a:spLocks noGrp="1"/>
          </p:cNvSpPr>
          <p:nvPr>
            <p:ph type="title"/>
          </p:nvPr>
        </p:nvSpPr>
        <p:spPr>
          <a:xfrm>
            <a:off x="581025" y="570156"/>
            <a:ext cx="10972800" cy="1054250"/>
          </a:xfrm>
        </p:spPr>
        <p:style>
          <a:lnRef idx="1">
            <a:schemeClr val="accent6"/>
          </a:lnRef>
          <a:fillRef idx="2">
            <a:schemeClr val="accent6"/>
          </a:fillRef>
          <a:effectRef idx="1">
            <a:schemeClr val="accent6"/>
          </a:effectRef>
          <a:fontRef idx="minor">
            <a:schemeClr val="dk1"/>
          </a:fontRef>
        </p:style>
        <p:txBody>
          <a:bodyPr/>
          <a:lstStyle/>
          <a:p>
            <a:r>
              <a:rPr lang="fa-IR" sz="5500" dirty="0" smtClean="0">
                <a:solidFill>
                  <a:srgbClr val="7030A0"/>
                </a:solidFill>
                <a:cs typeface="B Nikoo" pitchFamily="2" charset="-78"/>
              </a:rPr>
              <a:t>پیامد راهبرد تجدید نظرطلبان برای جامعه؛</a:t>
            </a:r>
            <a:endParaRPr lang="en-US" sz="5500" dirty="0">
              <a:solidFill>
                <a:srgbClr val="7030A0"/>
              </a:solidFill>
              <a:cs typeface="B Nikoo" pitchFamily="2" charset="-78"/>
            </a:endParaRPr>
          </a:p>
        </p:txBody>
      </p:sp>
    </p:spTree>
    <p:extLst>
      <p:ext uri="{BB962C8B-B14F-4D97-AF65-F5344CB8AC3E}">
        <p14:creationId xmlns:p14="http://schemas.microsoft.com/office/powerpoint/2010/main" val="3683946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2">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1000"/>
                                        <p:tgtEl>
                                          <p:spTgt spid="2">
                                            <p:txEl>
                                              <p:pRg st="6" end="6"/>
                                            </p:txEl>
                                          </p:spTgt>
                                        </p:tgtEl>
                                      </p:cBhvr>
                                    </p:animEffect>
                                    <p:anim calcmode="lin" valueType="num">
                                      <p:cBhvr>
                                        <p:cTn id="5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825" y="2085976"/>
            <a:ext cx="10363200" cy="43815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justLow" rtl="1">
              <a:buNone/>
            </a:pPr>
            <a:endParaRPr lang="fa-IR" b="1" dirty="0" smtClean="0">
              <a:cs typeface="B Lotus" pitchFamily="2" charset="-78"/>
            </a:endParaRPr>
          </a:p>
          <a:p>
            <a:pPr marL="0" indent="0" algn="justLow" rtl="1">
              <a:buNone/>
            </a:pPr>
            <a:endParaRPr lang="fa-IR" b="1" dirty="0">
              <a:cs typeface="B Lotus" pitchFamily="2" charset="-78"/>
            </a:endParaRPr>
          </a:p>
          <a:p>
            <a:pPr marL="342900" marR="0" lvl="0" indent="-342900" algn="justLow" rtl="1">
              <a:spcBef>
                <a:spcPts val="1200"/>
              </a:spcBef>
              <a:spcAft>
                <a:spcPts val="300"/>
              </a:spcAft>
              <a:buFont typeface="+mj-lt"/>
              <a:buAutoNum type="arabicPeriod"/>
            </a:pPr>
            <a:r>
              <a:rPr lang="fa-IR" sz="2600" b="1" dirty="0">
                <a:latin typeface="Cambria"/>
                <a:cs typeface="B Lotus" pitchFamily="2" charset="-78"/>
              </a:rPr>
              <a:t>نبود </a:t>
            </a:r>
            <a:r>
              <a:rPr lang="fa-IR" sz="2600" b="1" dirty="0" smtClean="0">
                <a:latin typeface="Cambria"/>
                <a:cs typeface="B Lotus" pitchFamily="2" charset="-78"/>
              </a:rPr>
              <a:t>يار؛</a:t>
            </a:r>
            <a:endParaRPr lang="en-US" sz="2600" b="1" dirty="0">
              <a:latin typeface="Cambria"/>
              <a:cs typeface="B Lotus" pitchFamily="2" charset="-78"/>
            </a:endParaRPr>
          </a:p>
          <a:p>
            <a:pPr marL="342900" marR="0" lvl="0" indent="-342900" algn="justLow" rtl="1">
              <a:spcBef>
                <a:spcPts val="1200"/>
              </a:spcBef>
              <a:spcAft>
                <a:spcPts val="300"/>
              </a:spcAft>
              <a:buFont typeface="+mj-lt"/>
              <a:buAutoNum type="arabicPeriod"/>
            </a:pPr>
            <a:r>
              <a:rPr lang="fa-IR" sz="2600" b="1" dirty="0">
                <a:latin typeface="Cambria"/>
                <a:cs typeface="B Lotus" pitchFamily="2" charset="-78"/>
              </a:rPr>
              <a:t>بيم  از دست رفتن باورهاي </a:t>
            </a:r>
            <a:r>
              <a:rPr lang="fa-IR" sz="2600" b="1" dirty="0" smtClean="0">
                <a:latin typeface="Cambria"/>
                <a:cs typeface="B Lotus" pitchFamily="2" charset="-78"/>
              </a:rPr>
              <a:t>ديني؛</a:t>
            </a:r>
          </a:p>
          <a:p>
            <a:pPr marL="342900" marR="0" lvl="0" indent="-342900" algn="justLow" rtl="1">
              <a:spcBef>
                <a:spcPts val="1200"/>
              </a:spcBef>
              <a:spcAft>
                <a:spcPts val="300"/>
              </a:spcAft>
              <a:buFont typeface="+mj-lt"/>
              <a:buAutoNum type="arabicPeriod"/>
            </a:pPr>
            <a:r>
              <a:rPr lang="fa-IR" sz="2600" b="1" dirty="0" smtClean="0">
                <a:latin typeface="Cambria"/>
                <a:cs typeface="B Lotus" pitchFamily="2" charset="-78"/>
              </a:rPr>
              <a:t>ایجاد تفرقه بین مسلمانان؛</a:t>
            </a:r>
            <a:endParaRPr lang="en-US" sz="2600" b="1" dirty="0">
              <a:latin typeface="Cambria"/>
              <a:cs typeface="B Lotus" pitchFamily="2" charset="-78"/>
            </a:endParaRPr>
          </a:p>
          <a:p>
            <a:pPr marL="342900" marR="0" lvl="0" indent="-342900" algn="justLow" rtl="1">
              <a:spcBef>
                <a:spcPts val="1200"/>
              </a:spcBef>
              <a:spcAft>
                <a:spcPts val="300"/>
              </a:spcAft>
              <a:buFont typeface="+mj-lt"/>
              <a:buAutoNum type="arabicPeriod"/>
            </a:pPr>
            <a:r>
              <a:rPr lang="fa-IR" sz="2600" b="1" dirty="0">
                <a:latin typeface="Cambria"/>
                <a:cs typeface="B Lotus" pitchFamily="2" charset="-78"/>
              </a:rPr>
              <a:t>دفع خطر </a:t>
            </a:r>
            <a:r>
              <a:rPr lang="fa-IR" sz="2600" b="1" dirty="0" smtClean="0">
                <a:latin typeface="Cambria"/>
                <a:cs typeface="B Lotus" pitchFamily="2" charset="-78"/>
              </a:rPr>
              <a:t>مرتدان و </a:t>
            </a:r>
            <a:r>
              <a:rPr lang="fa-IR" sz="2600" b="1" dirty="0">
                <a:latin typeface="Calibri"/>
                <a:ea typeface="Times New Roman"/>
                <a:cs typeface="B Lotus" pitchFamily="2" charset="-78"/>
              </a:rPr>
              <a:t>پيامبران </a:t>
            </a:r>
            <a:r>
              <a:rPr lang="fa-IR" sz="2600" b="1" dirty="0" smtClean="0">
                <a:latin typeface="Calibri"/>
                <a:ea typeface="Times New Roman"/>
                <a:cs typeface="B Lotus" pitchFamily="2" charset="-78"/>
              </a:rPr>
              <a:t>دروغين؛</a:t>
            </a:r>
          </a:p>
          <a:p>
            <a:pPr marL="342900" marR="0" lvl="0" indent="-342900" algn="justLow" rtl="1">
              <a:spcBef>
                <a:spcPts val="1200"/>
              </a:spcBef>
              <a:spcAft>
                <a:spcPts val="300"/>
              </a:spcAft>
              <a:buFont typeface="+mj-lt"/>
              <a:buAutoNum type="arabicPeriod"/>
            </a:pPr>
            <a:r>
              <a:rPr lang="fa-IR" sz="2600" b="1" dirty="0">
                <a:latin typeface="Cambria"/>
                <a:cs typeface="B Lotus" pitchFamily="2" charset="-78"/>
              </a:rPr>
              <a:t>خطر حمله روميان </a:t>
            </a:r>
            <a:r>
              <a:rPr lang="fa-IR" sz="2600" b="1" dirty="0" smtClean="0">
                <a:latin typeface="Cambria"/>
                <a:cs typeface="B Lotus" pitchFamily="2" charset="-78"/>
              </a:rPr>
              <a:t>؛</a:t>
            </a:r>
            <a:endParaRPr lang="en-US" sz="2600" b="1" dirty="0">
              <a:latin typeface="Cambria"/>
              <a:cs typeface="B Lotus" pitchFamily="2" charset="-78"/>
            </a:endParaRPr>
          </a:p>
          <a:p>
            <a:pPr marL="342900" marR="0" lvl="0" indent="-342900" algn="justLow" rtl="1">
              <a:spcBef>
                <a:spcPts val="1200"/>
              </a:spcBef>
              <a:spcAft>
                <a:spcPts val="300"/>
              </a:spcAft>
              <a:buFont typeface="+mj-lt"/>
              <a:buAutoNum type="arabicPeriod"/>
            </a:pPr>
            <a:r>
              <a:rPr lang="fa-IR" sz="2600" b="1" dirty="0" smtClean="0">
                <a:latin typeface="Cambria"/>
                <a:cs typeface="B Lotus" pitchFamily="2" charset="-78"/>
              </a:rPr>
              <a:t>خطر قتل اهلبیت علیهم السلام؛</a:t>
            </a:r>
            <a:endParaRPr lang="en-US" sz="2600" b="1" dirty="0" smtClean="0">
              <a:latin typeface="Cambria"/>
              <a:cs typeface="B Lotus" pitchFamily="2" charset="-78"/>
            </a:endParaRPr>
          </a:p>
          <a:p>
            <a:pPr marL="0" indent="0" algn="justLow" rtl="1">
              <a:buNone/>
            </a:pPr>
            <a:endParaRPr lang="fa-IR" b="1" dirty="0" smtClean="0">
              <a:cs typeface="B Lotus" pitchFamily="2" charset="-78"/>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58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اهل‌بيت در برابر تجديدنظرطلبان</a:t>
            </a:r>
            <a:endParaRPr lang="en-US" sz="5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4" name="Rectangle 3"/>
          <p:cNvSpPr/>
          <p:nvPr/>
        </p:nvSpPr>
        <p:spPr>
          <a:xfrm>
            <a:off x="2886074" y="2162175"/>
            <a:ext cx="8258175" cy="7048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r" rtl="1">
              <a:spcBef>
                <a:spcPct val="20000"/>
              </a:spcBef>
              <a:buClr>
                <a:srgbClr val="873624"/>
              </a:buClr>
            </a:pPr>
            <a:r>
              <a:rPr lang="fa-IR" sz="2400" b="1" dirty="0">
                <a:ln/>
                <a:solidFill>
                  <a:schemeClr val="accent3"/>
                </a:solidFill>
              </a:rPr>
              <a:t>الف) </a:t>
            </a:r>
            <a:r>
              <a:rPr lang="ar-SA" sz="2400" b="1" dirty="0">
                <a:ln/>
                <a:solidFill>
                  <a:schemeClr val="accent3"/>
                </a:solidFill>
              </a:rPr>
              <a:t>راهبرد سکوت اعتراض‌آميز </a:t>
            </a:r>
            <a:r>
              <a:rPr lang="fa-IR" sz="2400" b="1" dirty="0">
                <a:ln/>
                <a:solidFill>
                  <a:schemeClr val="accent3"/>
                </a:solidFill>
              </a:rPr>
              <a:t>(عدم قیام) توسط امیرالمومنین علیه السلام؛</a:t>
            </a:r>
          </a:p>
        </p:txBody>
      </p:sp>
    </p:spTree>
    <p:extLst>
      <p:ext uri="{BB962C8B-B14F-4D97-AF65-F5344CB8AC3E}">
        <p14:creationId xmlns:p14="http://schemas.microsoft.com/office/powerpoint/2010/main" val="5896626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arn(inVertical)">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arn(inVertical)">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arn(inVertical)">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barn(inVertical)">
                                      <p:cBhvr>
                                        <p:cTn id="4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24770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justLow" rtl="1">
              <a:buNone/>
            </a:pPr>
            <a:endParaRPr lang="fa-IR" b="1" dirty="0" smtClean="0">
              <a:cs typeface="B Lotus" pitchFamily="2" charset="-78"/>
            </a:endParaRPr>
          </a:p>
          <a:p>
            <a:pPr marL="0" indent="0" algn="justLow" rtl="1">
              <a:buNone/>
            </a:pPr>
            <a:endParaRPr lang="fa-IR" b="1" dirty="0" smtClean="0">
              <a:cs typeface="B Lotus" pitchFamily="2" charset="-78"/>
            </a:endParaRPr>
          </a:p>
          <a:p>
            <a:pPr marL="0" indent="0" algn="justLow" rtl="1">
              <a:buNone/>
            </a:pPr>
            <a:r>
              <a:rPr lang="fa-IR" sz="2600" dirty="0" smtClean="0">
                <a:cs typeface="B Lotus" pitchFamily="2" charset="-78"/>
              </a:rPr>
              <a:t>حضرت </a:t>
            </a:r>
            <a:r>
              <a:rPr lang="fa-IR" sz="2600" dirty="0">
                <a:cs typeface="B Lotus" pitchFamily="2" charset="-78"/>
              </a:rPr>
              <a:t>زهرا</a:t>
            </a:r>
            <a:r>
              <a:rPr lang="en-US" sz="2600" dirty="0">
                <a:cs typeface="B Lotus" pitchFamily="2" charset="-78"/>
              </a:rPr>
              <a:t></a:t>
            </a:r>
            <a:r>
              <a:rPr lang="fa-IR" sz="2600" dirty="0">
                <a:cs typeface="B Lotus" pitchFamily="2" charset="-78"/>
              </a:rPr>
              <a:t> با سخنان کوبندة خود انحرافات پديدآمده به‌دست اين جريان را افشا کردند و نگذاشتند اسلام منهاي ولايت در تاريخ نهادينه شود. آن حضرت در مبارزات سياسي خويش </a:t>
            </a:r>
            <a:r>
              <a:rPr lang="fa-IR" sz="2600" dirty="0">
                <a:effectLst>
                  <a:outerShdw blurRad="38100" dist="38100" dir="2700000" algn="tl">
                    <a:srgbClr val="000000">
                      <a:alpha val="43137"/>
                    </a:srgbClr>
                  </a:outerShdw>
                </a:effectLst>
                <a:cs typeface="B Lotus" pitchFamily="2" charset="-78"/>
              </a:rPr>
              <a:t>سه پيام مهم را به گوش تاريخ </a:t>
            </a:r>
            <a:r>
              <a:rPr lang="fa-IR" sz="2600" dirty="0" smtClean="0">
                <a:effectLst>
                  <a:outerShdw blurRad="38100" dist="38100" dir="2700000" algn="tl">
                    <a:srgbClr val="000000">
                      <a:alpha val="43137"/>
                    </a:srgbClr>
                  </a:outerShdw>
                </a:effectLst>
                <a:cs typeface="B Lotus" pitchFamily="2" charset="-78"/>
              </a:rPr>
              <a:t>رساندند.</a:t>
            </a:r>
          </a:p>
          <a:p>
            <a:pPr marL="0" indent="0" algn="justLow" rtl="1">
              <a:buNone/>
            </a:pPr>
            <a:endParaRPr lang="fa-IR" sz="2600" dirty="0" smtClean="0">
              <a:cs typeface="B Lotus" pitchFamily="2" charset="-78"/>
            </a:endParaRPr>
          </a:p>
          <a:p>
            <a:pPr marL="0" lvl="0" indent="0" algn="justLow" rtl="1">
              <a:buClr>
                <a:srgbClr val="873624"/>
              </a:buClr>
              <a:buNone/>
            </a:pPr>
            <a:r>
              <a:rPr lang="fa-IR" sz="2600" dirty="0" smtClean="0">
                <a:solidFill>
                  <a:prstClr val="black">
                    <a:lumMod val="85000"/>
                    <a:lumOff val="15000"/>
                  </a:prstClr>
                </a:solidFill>
                <a:latin typeface="Calibri"/>
                <a:ea typeface="Times New Roman"/>
                <a:cs typeface="B Lotus"/>
              </a:rPr>
              <a:t>امیرالمومنین به خاطر </a:t>
            </a:r>
            <a:r>
              <a:rPr lang="fa-IR" sz="2600" dirty="0">
                <a:solidFill>
                  <a:prstClr val="black">
                    <a:lumMod val="85000"/>
                    <a:lumOff val="15000"/>
                  </a:prstClr>
                </a:solidFill>
                <a:latin typeface="Calibri"/>
                <a:ea typeface="Times New Roman"/>
                <a:cs typeface="B Lotus"/>
              </a:rPr>
              <a:t>حفظ اساس اسلام مأمور به سکوت بوده است. امام حسن و امام حسين </a:t>
            </a:r>
            <a:r>
              <a:rPr lang="fa-IR" sz="2600" dirty="0" smtClean="0">
                <a:solidFill>
                  <a:prstClr val="black">
                    <a:lumMod val="85000"/>
                    <a:lumOff val="15000"/>
                  </a:prstClr>
                </a:solidFill>
                <a:latin typeface="Calibri"/>
                <a:ea typeface="Times New Roman"/>
                <a:cs typeface="B Lotus"/>
              </a:rPr>
              <a:t>عليهما السلام </a:t>
            </a:r>
            <a:r>
              <a:rPr lang="fa-IR" sz="2600" dirty="0">
                <a:solidFill>
                  <a:prstClr val="black">
                    <a:lumMod val="85000"/>
                    <a:lumOff val="15000"/>
                  </a:prstClr>
                </a:solidFill>
                <a:latin typeface="Calibri"/>
                <a:ea typeface="Times New Roman"/>
                <a:cs typeface="B Lotus"/>
              </a:rPr>
              <a:t>نيز سنين کودکي را سپري مي کردند، در اين ميان تنها حضرت </a:t>
            </a:r>
            <a:r>
              <a:rPr lang="fa-IR" sz="2600" dirty="0" smtClean="0">
                <a:solidFill>
                  <a:prstClr val="black">
                    <a:lumMod val="85000"/>
                    <a:lumOff val="15000"/>
                  </a:prstClr>
                </a:solidFill>
                <a:latin typeface="Calibri"/>
                <a:ea typeface="Times New Roman"/>
                <a:cs typeface="B Lotus"/>
              </a:rPr>
              <a:t>زهرا سلام الله علیها بود </a:t>
            </a:r>
            <a:r>
              <a:rPr lang="fa-IR" sz="2600" dirty="0">
                <a:solidFill>
                  <a:prstClr val="black">
                    <a:lumMod val="85000"/>
                    <a:lumOff val="15000"/>
                  </a:prstClr>
                </a:solidFill>
                <a:latin typeface="Calibri"/>
                <a:ea typeface="Times New Roman"/>
                <a:cs typeface="B Lotus"/>
              </a:rPr>
              <a:t>که مي توانست در اين ميان فرياد برآورده و انحراف پديد آمده در امّت </a:t>
            </a:r>
            <a:r>
              <a:rPr lang="fa-IR" sz="2600" dirty="0" smtClean="0">
                <a:solidFill>
                  <a:prstClr val="black">
                    <a:lumMod val="85000"/>
                    <a:lumOff val="15000"/>
                  </a:prstClr>
                </a:solidFill>
                <a:latin typeface="Calibri"/>
                <a:ea typeface="Times New Roman"/>
                <a:cs typeface="B Lotus"/>
              </a:rPr>
              <a:t>پيامبر </a:t>
            </a:r>
            <a:r>
              <a:rPr lang="fa-IR" sz="2600" dirty="0">
                <a:solidFill>
                  <a:prstClr val="black">
                    <a:lumMod val="85000"/>
                    <a:lumOff val="15000"/>
                  </a:prstClr>
                </a:solidFill>
                <a:latin typeface="Calibri"/>
                <a:ea typeface="Times New Roman"/>
                <a:cs typeface="B Lotus"/>
              </a:rPr>
              <a:t>را به حق طلبان زمان خود و آينده متذکر شود. </a:t>
            </a:r>
            <a:endParaRPr lang="en-US" sz="2600" dirty="0">
              <a:solidFill>
                <a:prstClr val="black">
                  <a:lumMod val="85000"/>
                  <a:lumOff val="15000"/>
                </a:prstClr>
              </a:solidFill>
            </a:endParaRPr>
          </a:p>
          <a:p>
            <a:pPr marL="0" indent="0" algn="justLow" rtl="1">
              <a:buNone/>
            </a:pPr>
            <a:endParaRPr lang="fa-IR" b="1" dirty="0" smtClean="0">
              <a:cs typeface="B Lotus" pitchFamily="2" charset="-78"/>
            </a:endParaRPr>
          </a:p>
          <a:p>
            <a:pPr marL="0" indent="0" algn="justLow" rtl="1">
              <a:buNone/>
            </a:pPr>
            <a:endParaRPr lang="fa-IR" b="1" dirty="0" smtClean="0">
              <a:cs typeface="B Lotus" pitchFamily="2" charset="-78"/>
            </a:endParaRPr>
          </a:p>
          <a:p>
            <a:pPr marL="0" indent="0" algn="r" rtl="1">
              <a:buNone/>
            </a:pPr>
            <a:endParaRPr lang="en-US" b="1" dirty="0">
              <a:solidFill>
                <a:srgbClr val="FF0000"/>
              </a:solidFill>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58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اهل‌بيت در برابر تجديدنظرطلبان</a:t>
            </a:r>
            <a:endParaRPr lang="en-US" dirty="0"/>
          </a:p>
        </p:txBody>
      </p:sp>
      <p:sp>
        <p:nvSpPr>
          <p:cNvPr id="4" name="Rectangle 3"/>
          <p:cNvSpPr/>
          <p:nvPr/>
        </p:nvSpPr>
        <p:spPr>
          <a:xfrm>
            <a:off x="3771900" y="2333625"/>
            <a:ext cx="729615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r" rtl="1">
              <a:spcBef>
                <a:spcPct val="20000"/>
              </a:spcBef>
              <a:buClr>
                <a:srgbClr val="873624"/>
              </a:buClr>
            </a:pPr>
            <a:r>
              <a:rPr lang="fa-IR" sz="2400" b="1" dirty="0">
                <a:ln/>
                <a:solidFill>
                  <a:schemeClr val="accent3"/>
                </a:solidFill>
                <a:cs typeface="B Titr" pitchFamily="2" charset="-78"/>
              </a:rPr>
              <a:t>ب) واکنش حضرت زهرا سلام الله علیها در مقابل تجدیدنظر طلبان؛</a:t>
            </a:r>
          </a:p>
        </p:txBody>
      </p:sp>
    </p:spTree>
    <p:extLst>
      <p:ext uri="{BB962C8B-B14F-4D97-AF65-F5344CB8AC3E}">
        <p14:creationId xmlns:p14="http://schemas.microsoft.com/office/powerpoint/2010/main" val="32950987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endParaRPr lang="en-US" dirty="0"/>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52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a:t>
            </a:r>
            <a:r>
              <a:rPr lang="fa-IR" sz="5200" b="1" dirty="0" smtClean="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حضرت زهرا در </a:t>
            </a:r>
            <a:r>
              <a:rPr lang="fa-IR" sz="52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برابر تجديدنظرطلبان</a:t>
            </a:r>
            <a:endParaRPr lang="en-US" sz="5200" dirty="0"/>
          </a:p>
        </p:txBody>
      </p:sp>
      <p:graphicFrame>
        <p:nvGraphicFramePr>
          <p:cNvPr id="5" name="Diagram 4"/>
          <p:cNvGraphicFramePr/>
          <p:nvPr>
            <p:extLst>
              <p:ext uri="{D42A27DB-BD31-4B8C-83A1-F6EECF244321}">
                <p14:modId xmlns:p14="http://schemas.microsoft.com/office/powerpoint/2010/main" val="3521860436"/>
              </p:ext>
            </p:extLst>
          </p:nvPr>
        </p:nvGraphicFramePr>
        <p:xfrm>
          <a:off x="923925" y="2238375"/>
          <a:ext cx="10325100" cy="3899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32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650" y="2019300"/>
            <a:ext cx="11677650" cy="4552950"/>
          </a:xfrm>
        </p:spPr>
        <p:style>
          <a:lnRef idx="1">
            <a:schemeClr val="accent6"/>
          </a:lnRef>
          <a:fillRef idx="2">
            <a:schemeClr val="accent6"/>
          </a:fillRef>
          <a:effectRef idx="1">
            <a:schemeClr val="accent6"/>
          </a:effectRef>
          <a:fontRef idx="minor">
            <a:schemeClr val="dk1"/>
          </a:fontRef>
        </p:style>
        <p:txBody>
          <a:bodyPr>
            <a:normAutofit/>
          </a:bodyPr>
          <a:lstStyle/>
          <a:p>
            <a:pPr marL="457200" indent="-457200" algn="r" rtl="1">
              <a:buFont typeface="+mj-lt"/>
              <a:buAutoNum type="arabicParenR"/>
            </a:pPr>
            <a:r>
              <a:rPr lang="fa-IR" b="1" dirty="0">
                <a:solidFill>
                  <a:srgbClr val="FF0000"/>
                </a:solidFill>
                <a:cs typeface="B Titr" pitchFamily="2" charset="-78"/>
              </a:rPr>
              <a:t>اعلان عدم مشروعيت خلافت تجديدنظر‌طلبان</a:t>
            </a:r>
            <a:r>
              <a:rPr lang="fa-IR" b="1" dirty="0" smtClean="0">
                <a:solidFill>
                  <a:srgbClr val="FF0000"/>
                </a:solidFill>
                <a:cs typeface="B Titr" pitchFamily="2" charset="-78"/>
              </a:rPr>
              <a:t>؛</a:t>
            </a:r>
          </a:p>
          <a:p>
            <a:pPr algn="r" rtl="1"/>
            <a:r>
              <a:rPr lang="fa-IR" b="1" dirty="0" smtClean="0">
                <a:solidFill>
                  <a:schemeClr val="tx1"/>
                </a:solidFill>
                <a:cs typeface="B Lotus" pitchFamily="2" charset="-78"/>
              </a:rPr>
              <a:t>اثبات عدم صلاحیت علمی و شرعی برای تصدی مقام جانشینی رسول الله.</a:t>
            </a:r>
          </a:p>
          <a:p>
            <a:pPr algn="justLow" rtl="1"/>
            <a:r>
              <a:rPr lang="fa-IR" b="1" dirty="0">
                <a:solidFill>
                  <a:schemeClr val="tx1"/>
                </a:solidFill>
                <a:cs typeface="B Lotus" pitchFamily="2" charset="-78"/>
              </a:rPr>
              <a:t>خطاب به سران اين جريان فرمود: </a:t>
            </a:r>
            <a:r>
              <a:rPr lang="fa-IR" dirty="0" smtClean="0">
                <a:solidFill>
                  <a:srgbClr val="0070C0"/>
                </a:solidFill>
                <a:effectLst>
                  <a:outerShdw blurRad="38100" dist="38100" dir="2700000" algn="tl">
                    <a:srgbClr val="000000">
                      <a:alpha val="43137"/>
                    </a:srgbClr>
                  </a:outerShdw>
                </a:effectLst>
                <a:cs typeface="B Lotus" pitchFamily="2" charset="-78"/>
              </a:rPr>
              <a:t>«</a:t>
            </a:r>
            <a:r>
              <a:rPr lang="fa-IR" dirty="0">
                <a:solidFill>
                  <a:srgbClr val="0070C0"/>
                </a:solidFill>
                <a:effectLst>
                  <a:outerShdw blurRad="38100" dist="38100" dir="2700000" algn="tl">
                    <a:srgbClr val="000000">
                      <a:alpha val="43137"/>
                    </a:srgbClr>
                  </a:outerShdw>
                </a:effectLst>
                <a:cs typeface="B Lotus" pitchFamily="2" charset="-78"/>
              </a:rPr>
              <a:t>من خداوند و ملائکه</a:t>
            </a:r>
            <a:r>
              <a:rPr lang="en-US" dirty="0">
                <a:solidFill>
                  <a:srgbClr val="0070C0"/>
                </a:solidFill>
                <a:effectLst>
                  <a:outerShdw blurRad="38100" dist="38100" dir="2700000" algn="tl">
                    <a:srgbClr val="000000">
                      <a:alpha val="43137"/>
                    </a:srgbClr>
                  </a:outerShdw>
                </a:effectLst>
                <a:cs typeface="B Lotus" pitchFamily="2" charset="-78"/>
              </a:rPr>
              <a:t>‌</a:t>
            </a:r>
            <a:r>
              <a:rPr lang="fa-IR" dirty="0">
                <a:solidFill>
                  <a:srgbClr val="0070C0"/>
                </a:solidFill>
                <a:effectLst>
                  <a:outerShdw blurRad="38100" dist="38100" dir="2700000" algn="tl">
                    <a:srgbClr val="000000">
                      <a:alpha val="43137"/>
                    </a:srgbClr>
                  </a:outerShdw>
                </a:effectLst>
                <a:cs typeface="B Lotus" pitchFamily="2" charset="-78"/>
              </a:rPr>
              <a:t>اش را شاهد مي‌گيرم که شما دو نفر مرا غضبناک کرده‌ايد و مرا خشنود نساخته‌‌ايد. اگر با پيامبر ملاقات کنم از شما شکايت خواهم کرد... . قسم به خدا در هر نمازم شما را نفرين مي‌کنم</a:t>
            </a:r>
            <a:r>
              <a:rPr lang="fa-IR" dirty="0" smtClean="0">
                <a:solidFill>
                  <a:srgbClr val="0070C0"/>
                </a:solidFill>
                <a:effectLst>
                  <a:outerShdw blurRad="38100" dist="38100" dir="2700000" algn="tl">
                    <a:srgbClr val="000000">
                      <a:alpha val="43137"/>
                    </a:srgbClr>
                  </a:outerShdw>
                </a:effectLst>
                <a:cs typeface="B Lotus" pitchFamily="2" charset="-78"/>
              </a:rPr>
              <a:t>».</a:t>
            </a:r>
            <a:endParaRPr lang="en-US" dirty="0">
              <a:solidFill>
                <a:srgbClr val="0070C0"/>
              </a:solidFill>
              <a:cs typeface="B Lotus" pitchFamily="2" charset="-78"/>
            </a:endParaRPr>
          </a:p>
          <a:p>
            <a:pPr algn="justLow" rtl="1"/>
            <a:r>
              <a:rPr lang="fa-IR" b="1" dirty="0" smtClean="0">
                <a:solidFill>
                  <a:schemeClr val="tx1"/>
                </a:solidFill>
                <a:cs typeface="B Lotus" pitchFamily="2" charset="-78"/>
              </a:rPr>
              <a:t>همچنین </a:t>
            </a:r>
            <a:r>
              <a:rPr lang="ar-SA" b="1" dirty="0" smtClean="0">
                <a:solidFill>
                  <a:schemeClr val="tx1"/>
                </a:solidFill>
                <a:cs typeface="B Lotus" pitchFamily="2" charset="-78"/>
              </a:rPr>
              <a:t>حضرت </a:t>
            </a:r>
            <a:r>
              <a:rPr lang="ar-SA" b="1" dirty="0">
                <a:solidFill>
                  <a:schemeClr val="tx1"/>
                </a:solidFill>
                <a:cs typeface="B Lotus" pitchFamily="2" charset="-78"/>
              </a:rPr>
              <a:t>زهرا</a:t>
            </a:r>
            <a:r>
              <a:rPr lang="en-US" b="1" dirty="0">
                <a:solidFill>
                  <a:schemeClr val="tx1"/>
                </a:solidFill>
                <a:cs typeface="B Lotus" pitchFamily="2" charset="-78"/>
              </a:rPr>
              <a:t> </a:t>
            </a:r>
            <a:r>
              <a:rPr lang="ar-SA" b="1" dirty="0">
                <a:solidFill>
                  <a:schemeClr val="tx1"/>
                </a:solidFill>
                <a:cs typeface="B Lotus" pitchFamily="2" charset="-78"/>
              </a:rPr>
              <a:t>تا وقتي زنده بودند با تمام وجود از بيعت گرفتن تجديدنظرطلبان از علي</a:t>
            </a:r>
            <a:r>
              <a:rPr lang="en-US" b="1" dirty="0">
                <a:solidFill>
                  <a:schemeClr val="tx1"/>
                </a:solidFill>
                <a:cs typeface="B Lotus" pitchFamily="2" charset="-78"/>
              </a:rPr>
              <a:t></a:t>
            </a:r>
            <a:r>
              <a:rPr lang="ar-SA" b="1" dirty="0">
                <a:solidFill>
                  <a:schemeClr val="tx1"/>
                </a:solidFill>
                <a:cs typeface="B Lotus" pitchFamily="2" charset="-78"/>
              </a:rPr>
              <a:t> و بني‌هاشم جلوگيري کردند؛ به‌طوري که مسعودي مي‌نويسد: </a:t>
            </a:r>
            <a:r>
              <a:rPr lang="fa-IR" b="1" dirty="0">
                <a:solidFill>
                  <a:srgbClr val="C00000"/>
                </a:solidFill>
                <a:cs typeface="B Lotus" pitchFamily="2" charset="-78"/>
              </a:rPr>
              <a:t>«تا فاطمه زنده بود، احدي از بني‌هاشم با ابوبکر بيعت نکرد</a:t>
            </a:r>
            <a:r>
              <a:rPr lang="fa-IR" b="1" dirty="0" smtClean="0">
                <a:solidFill>
                  <a:srgbClr val="C00000"/>
                </a:solidFill>
                <a:cs typeface="B Lotus" pitchFamily="2" charset="-78"/>
              </a:rPr>
              <a:t>».</a:t>
            </a:r>
            <a:r>
              <a:rPr lang="fa-IR" b="1" dirty="0">
                <a:solidFill>
                  <a:srgbClr val="C00000"/>
                </a:solidFill>
                <a:cs typeface="B Lotus" pitchFamily="2" charset="-78"/>
              </a:rPr>
              <a:t> </a:t>
            </a:r>
            <a:r>
              <a:rPr lang="fa-IR" b="1" dirty="0" smtClean="0">
                <a:solidFill>
                  <a:schemeClr val="tx1"/>
                </a:solidFill>
                <a:cs typeface="B Lotus" pitchFamily="2" charset="-78"/>
              </a:rPr>
              <a:t>عبدالله‌بن‌مسلمبن‌قتيبه</a:t>
            </a:r>
            <a:r>
              <a:rPr lang="fa-IR" b="1" dirty="0">
                <a:solidFill>
                  <a:schemeClr val="tx1"/>
                </a:solidFill>
                <a:cs typeface="B Lotus" pitchFamily="2" charset="-78"/>
              </a:rPr>
              <a:t>، </a:t>
            </a:r>
            <a:r>
              <a:rPr lang="ar-SA" b="1" i="1" dirty="0">
                <a:solidFill>
                  <a:schemeClr val="tx1"/>
                </a:solidFill>
                <a:cs typeface="B Lotus" pitchFamily="2" charset="-78"/>
              </a:rPr>
              <a:t>الإمامة و السياسة</a:t>
            </a:r>
            <a:r>
              <a:rPr lang="ar-SA" b="1" dirty="0">
                <a:solidFill>
                  <a:schemeClr val="tx1"/>
                </a:solidFill>
                <a:cs typeface="B Lotus" pitchFamily="2" charset="-78"/>
              </a:rPr>
              <a:t>، ج1، ص31</a:t>
            </a:r>
            <a:r>
              <a:rPr lang="ar-SA" b="1" dirty="0" smtClean="0">
                <a:solidFill>
                  <a:schemeClr val="tx1"/>
                </a:solidFill>
                <a:cs typeface="B Lotus" pitchFamily="2" charset="-78"/>
              </a:rPr>
              <a:t>.</a:t>
            </a:r>
            <a:endParaRPr lang="fa-IR" b="1" dirty="0" smtClean="0">
              <a:solidFill>
                <a:schemeClr val="tx1"/>
              </a:solidFill>
              <a:cs typeface="B Lotus" pitchFamily="2" charset="-78"/>
            </a:endParaRPr>
          </a:p>
          <a:p>
            <a:pPr algn="justLow" rtl="1"/>
            <a:r>
              <a:rPr lang="fa-IR" b="1" dirty="0">
                <a:solidFill>
                  <a:schemeClr val="tx1"/>
                </a:solidFill>
                <a:cs typeface="B Lotus" pitchFamily="2" charset="-78"/>
              </a:rPr>
              <a:t>حضرت وصيت کردند هيچ‌يک از کساني که به او ظلم کردند در تشييع جنازه‌شان نباشند و ايشان را شبانه و مخفيانه دفن کنند و محل قبرشان را مخفي نگه دارند</a:t>
            </a:r>
            <a:endParaRPr lang="en-US" b="1" dirty="0">
              <a:solidFill>
                <a:schemeClr val="tx1"/>
              </a:solidFill>
              <a:cs typeface="B Lotus" pitchFamily="2" charset="-78"/>
            </a:endParaRPr>
          </a:p>
          <a:p>
            <a:pPr marL="0" indent="0" algn="r" rtl="1">
              <a:buNone/>
            </a:pPr>
            <a:endParaRPr lang="fa-IR" b="1" dirty="0">
              <a:solidFill>
                <a:srgbClr val="FF0000"/>
              </a:solidFill>
            </a:endParaRPr>
          </a:p>
          <a:p>
            <a:pPr marL="0" indent="0" algn="r" rtl="1">
              <a:buNone/>
            </a:pPr>
            <a:endParaRPr lang="en-US" dirty="0"/>
          </a:p>
        </p:txBody>
      </p:sp>
      <p:sp>
        <p:nvSpPr>
          <p:cNvPr id="3" name="Title 2"/>
          <p:cNvSpPr>
            <a:spLocks noGrp="1"/>
          </p:cNvSpPr>
          <p:nvPr>
            <p:ph type="title"/>
          </p:nvPr>
        </p:nvSpPr>
        <p:spPr>
          <a:xfrm>
            <a:off x="314325" y="570156"/>
            <a:ext cx="11620500" cy="1054250"/>
          </a:xfrm>
        </p:spPr>
        <p:style>
          <a:lnRef idx="1">
            <a:schemeClr val="accent6"/>
          </a:lnRef>
          <a:fillRef idx="2">
            <a:schemeClr val="accent6"/>
          </a:fillRef>
          <a:effectRef idx="1">
            <a:schemeClr val="accent6"/>
          </a:effectRef>
          <a:fontRef idx="minor">
            <a:schemeClr val="dk1"/>
          </a:fontRef>
        </p:style>
        <p:txBody>
          <a:bodyPr/>
          <a:lstStyle/>
          <a:p>
            <a:r>
              <a:rPr lang="fa-IR" sz="52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حضرت زهرا در برابر تجديدنظرطلبان</a:t>
            </a:r>
            <a:endParaRPr lang="en-US" sz="6000" dirty="0"/>
          </a:p>
        </p:txBody>
      </p:sp>
    </p:spTree>
    <p:extLst>
      <p:ext uri="{BB962C8B-B14F-4D97-AF65-F5344CB8AC3E}">
        <p14:creationId xmlns:p14="http://schemas.microsoft.com/office/powerpoint/2010/main" val="1429172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barn(inVertical)">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457200" indent="-457200" algn="r" rtl="1">
              <a:buFont typeface="+mj-lt"/>
              <a:buAutoNum type="arabicParenR" startAt="2"/>
            </a:pPr>
            <a:r>
              <a:rPr lang="ar-SA" b="1" dirty="0">
                <a:solidFill>
                  <a:srgbClr val="FF0000"/>
                </a:solidFill>
                <a:cs typeface="B Titr" pitchFamily="2" charset="-78"/>
              </a:rPr>
              <a:t>اعلان حقانيت حاکميت </a:t>
            </a:r>
            <a:r>
              <a:rPr lang="fa-IR" b="1" dirty="0">
                <a:solidFill>
                  <a:srgbClr val="FF0000"/>
                </a:solidFill>
                <a:cs typeface="B Titr" pitchFamily="2" charset="-78"/>
              </a:rPr>
              <a:t>حضرت </a:t>
            </a:r>
            <a:r>
              <a:rPr lang="ar-SA" b="1" dirty="0">
                <a:solidFill>
                  <a:srgbClr val="FF0000"/>
                </a:solidFill>
                <a:cs typeface="B Titr" pitchFamily="2" charset="-78"/>
              </a:rPr>
              <a:t>علي</a:t>
            </a:r>
            <a:r>
              <a:rPr lang="fa-IR" b="1" dirty="0">
                <a:solidFill>
                  <a:srgbClr val="FF0000"/>
                </a:solidFill>
                <a:cs typeface="B Titr" pitchFamily="2" charset="-78"/>
              </a:rPr>
              <a:t> علیه السلام</a:t>
            </a:r>
            <a:r>
              <a:rPr lang="fa-IR" b="1" dirty="0" smtClean="0">
                <a:solidFill>
                  <a:srgbClr val="FF0000"/>
                </a:solidFill>
                <a:cs typeface="B Titr" pitchFamily="2" charset="-78"/>
              </a:rPr>
              <a:t>؛</a:t>
            </a:r>
          </a:p>
          <a:p>
            <a:pPr marL="457200" indent="-457200" algn="r" rtl="1">
              <a:buFont typeface="+mj-lt"/>
              <a:buAutoNum type="arabicParenR" startAt="2"/>
            </a:pPr>
            <a:endParaRPr lang="fa-IR" dirty="0" smtClean="0">
              <a:cs typeface="B Titr" pitchFamily="2" charset="-78"/>
            </a:endParaRPr>
          </a:p>
          <a:p>
            <a:pPr marL="0" indent="0" algn="justLow" rtl="1">
              <a:buNone/>
            </a:pPr>
            <a:r>
              <a:rPr lang="fa-IR" b="1" dirty="0" smtClean="0">
                <a:cs typeface="B Lotus" pitchFamily="2" charset="-78"/>
              </a:rPr>
              <a:t>«واي </a:t>
            </a:r>
            <a:r>
              <a:rPr lang="fa-IR" b="1" dirty="0">
                <a:cs typeface="B Lotus" pitchFamily="2" charset="-78"/>
              </a:rPr>
              <a:t>بر آنها! چرا نگذاشتند [حق در مرکز خود قرار گيرد] و خلافت بر پايه‌هاي نبوت استوار گردد؟! آن را از خانه‌اي که جبرئيل در آن فرود مي‌آمد به خانة ديگر بردند و از دست کسي که عالِم بر امور دين و دنياست، گرفتند. بدانيد که اين زياني بزرگ و آشکار است! چرا و به چه دليل از ابوالحسن انتقام گرفتند و کينه‌توزي کردند؟ قسم به خدا، براي اينکه تيغ شمشيرش سوزناک بوده و او در برابر دشمنانش به از دست رفتن جانش بي‌اعتنا بود، بر آنها سخت مي‌تازيد و عقوبت مي‌کرد و وقتي به حقوق الهي مي‌رسيد خشمگين مي‌شد، از او انتقام گرفته و با او کينه </a:t>
            </a:r>
            <a:r>
              <a:rPr lang="fa-IR" b="1" dirty="0" smtClean="0">
                <a:cs typeface="B Lotus" pitchFamily="2" charset="-78"/>
              </a:rPr>
              <a:t>ورزيده‌اند.» </a:t>
            </a:r>
            <a:r>
              <a:rPr lang="fa-IR" sz="1800" b="1" dirty="0">
                <a:cs typeface="B Lotus" pitchFamily="2" charset="-78"/>
              </a:rPr>
              <a:t>، </a:t>
            </a:r>
            <a:r>
              <a:rPr lang="ar-SA" sz="1800" b="1" i="1" dirty="0">
                <a:cs typeface="B Lotus" pitchFamily="2" charset="-78"/>
              </a:rPr>
              <a:t>الاحتجاج علي أهل اللجاج</a:t>
            </a:r>
            <a:r>
              <a:rPr lang="ar-SA" sz="1800" b="1" dirty="0">
                <a:cs typeface="B Lotus" pitchFamily="2" charset="-78"/>
              </a:rPr>
              <a:t>، ج1، ص108؛</a:t>
            </a:r>
            <a:endParaRPr lang="fa-IR" sz="1800" b="1" dirty="0" smtClean="0">
              <a:cs typeface="B Lotus" pitchFamily="2" charset="-78"/>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52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حضرت زهرا در برابر تجديدنظرطلبان</a:t>
            </a:r>
            <a:endParaRPr lang="en-US" dirty="0"/>
          </a:p>
        </p:txBody>
      </p:sp>
    </p:spTree>
    <p:extLst>
      <p:ext uri="{BB962C8B-B14F-4D97-AF65-F5344CB8AC3E}">
        <p14:creationId xmlns:p14="http://schemas.microsoft.com/office/powerpoint/2010/main" val="3890690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266752"/>
          </a:xfrm>
        </p:spPr>
        <p:style>
          <a:lnRef idx="1">
            <a:schemeClr val="accent6"/>
          </a:lnRef>
          <a:fillRef idx="2">
            <a:schemeClr val="accent6"/>
          </a:fillRef>
          <a:effectRef idx="1">
            <a:schemeClr val="accent6"/>
          </a:effectRef>
          <a:fontRef idx="minor">
            <a:schemeClr val="dk1"/>
          </a:fontRef>
        </p:style>
        <p:txBody>
          <a:bodyPr>
            <a:normAutofit/>
          </a:bodyPr>
          <a:lstStyle/>
          <a:p>
            <a:pPr marL="457200" indent="-457200" algn="r" rtl="1">
              <a:buFont typeface="+mj-lt"/>
              <a:buAutoNum type="arabicParenR" startAt="3"/>
            </a:pPr>
            <a:r>
              <a:rPr lang="fa-IR" b="1" dirty="0">
                <a:solidFill>
                  <a:srgbClr val="FF0000"/>
                </a:solidFill>
                <a:cs typeface="B Titr" pitchFamily="2" charset="-78"/>
              </a:rPr>
              <a:t>اعلان عدم حجيت اجماع اکثريت صحابه؛</a:t>
            </a:r>
            <a:r>
              <a:rPr lang="en-US" b="1" dirty="0">
                <a:solidFill>
                  <a:srgbClr val="FF0000"/>
                </a:solidFill>
                <a:cs typeface="B Titr" pitchFamily="2" charset="-78"/>
              </a:rPr>
              <a:t> </a:t>
            </a:r>
            <a:r>
              <a:rPr lang="fa-IR" b="1" dirty="0">
                <a:solidFill>
                  <a:srgbClr val="FF0000"/>
                </a:solidFill>
                <a:cs typeface="B Titr" pitchFamily="2" charset="-78"/>
              </a:rPr>
              <a:t> </a:t>
            </a:r>
          </a:p>
          <a:p>
            <a:pPr marL="0" indent="0" algn="justLow" rtl="1">
              <a:buNone/>
            </a:pPr>
            <a:r>
              <a:rPr lang="fa-IR" b="1" dirty="0" smtClean="0">
                <a:cs typeface="B Lotus" pitchFamily="2" charset="-78"/>
              </a:rPr>
              <a:t>«چرا </a:t>
            </a:r>
            <a:r>
              <a:rPr lang="fa-IR" b="1" dirty="0">
                <a:cs typeface="B Lotus" pitchFamily="2" charset="-78"/>
              </a:rPr>
              <a:t>به بيراهه مي‌رويد، درحالي‌که کتاب خدا در ميان شماست؛ مطالبش روشن است؛ و احکام آن درخشان؛ و نشانه‌هاي هدايت آن آشکار؛ و نهي و هشدار‌هاي آن روشن و اوامرش واضح است. اما شما به قرآن پشت کرديد و از آن روي‌گردان شديد. آيا به قرآن ميل و رغبت داريد؟ يا داوري جز قرآن مي‌گيريد؟ ... «و هرکس غير از اسلام ديني برگزيند از او پذيرفته نيست و در آخرت از زيان‌کاران خواهد بود. سپس آن‌قدر درنگ نکرديد که دل رميده آرام گيرد، و مهار کردن آن آسان گردد. پس آتش‌گيره‌ها را برافروختيد و به آتش فتنه‌ها دامن زديد تا آن را شعله‌ور سازيد و به شيطان گمراه‌کننده پاسخ مثبت داديد و براي خاموش کردن نور اسلام آشکارا بسيج گشتيد و به از بين بردن سنت‌هاي پيامبر برگزيده روي آورديد و حرکت‌هاي منافقانه آغاز کرديد. براي نابودي اهل‌بيت او در پشت تپه‌ها و درختان کمين کرديد، و ما در برابر مصيبت‌هايي که چونان خنجر برّان يا فرو رفتن سنان در شکم است، چاره‌اي جز صبر </a:t>
            </a:r>
            <a:r>
              <a:rPr lang="fa-IR" b="1" dirty="0" smtClean="0">
                <a:cs typeface="B Lotus" pitchFamily="2" charset="-78"/>
              </a:rPr>
              <a:t>نداريم» </a:t>
            </a:r>
            <a:r>
              <a:rPr lang="ar-SA" b="1" i="1" dirty="0">
                <a:cs typeface="B Lotus" pitchFamily="2" charset="-78"/>
              </a:rPr>
              <a:t>الاحتجاج علي أهل اللجاج</a:t>
            </a:r>
            <a:r>
              <a:rPr lang="fa-IR" b="1" dirty="0">
                <a:cs typeface="B Lotus" pitchFamily="2" charset="-78"/>
              </a:rPr>
              <a:t>، ج1، ص100ـ101؛ </a:t>
            </a:r>
            <a:endParaRPr lang="en-US" b="1" dirty="0">
              <a:cs typeface="B Lotus" pitchFamily="2" charset="-78"/>
            </a:endParaRPr>
          </a:p>
        </p:txBody>
      </p:sp>
      <p:sp>
        <p:nvSpPr>
          <p:cNvPr id="3" name="Title 2"/>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fa-IR" sz="5200" b="1" dirty="0">
                <a:ln w="10541" cmpd="sng">
                  <a:solidFill>
                    <a:srgbClr val="873624">
                      <a:shade val="88000"/>
                      <a:satMod val="110000"/>
                    </a:srgbClr>
                  </a:solidFill>
                  <a:prstDash val="solid"/>
                </a:ln>
                <a:gradFill>
                  <a:gsLst>
                    <a:gs pos="0">
                      <a:srgbClr val="873624">
                        <a:tint val="40000"/>
                        <a:satMod val="250000"/>
                      </a:srgbClr>
                    </a:gs>
                    <a:gs pos="9000">
                      <a:srgbClr val="873624">
                        <a:tint val="52000"/>
                        <a:satMod val="300000"/>
                      </a:srgbClr>
                    </a:gs>
                    <a:gs pos="50000">
                      <a:srgbClr val="873624">
                        <a:shade val="20000"/>
                        <a:satMod val="300000"/>
                      </a:srgbClr>
                    </a:gs>
                    <a:gs pos="79000">
                      <a:srgbClr val="873624">
                        <a:tint val="52000"/>
                        <a:satMod val="300000"/>
                      </a:srgbClr>
                    </a:gs>
                    <a:gs pos="100000">
                      <a:srgbClr val="873624">
                        <a:tint val="40000"/>
                        <a:satMod val="250000"/>
                      </a:srgbClr>
                    </a:gs>
                  </a:gsLst>
                  <a:lin ang="5400000"/>
                </a:gradFill>
                <a:cs typeface="B Nazanin" pitchFamily="2" charset="-78"/>
              </a:rPr>
              <a:t>واکنش حضرت زهرا در برابر تجديدنظرطلبان</a:t>
            </a:r>
            <a:endParaRPr lang="en-US" dirty="0"/>
          </a:p>
        </p:txBody>
      </p:sp>
    </p:spTree>
    <p:extLst>
      <p:ext uri="{BB962C8B-B14F-4D97-AF65-F5344CB8AC3E}">
        <p14:creationId xmlns:p14="http://schemas.microsoft.com/office/powerpoint/2010/main" val="3069340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692" y="2039815"/>
            <a:ext cx="11412416" cy="4571999"/>
          </a:xfrm>
        </p:spPr>
        <p:txBody>
          <a:bodyPr>
            <a:noAutofit/>
          </a:bodyPr>
          <a:lstStyle/>
          <a:p>
            <a:pPr algn="just" rtl="1"/>
            <a:r>
              <a:rPr lang="fa-IR" dirty="0">
                <a:effectLst>
                  <a:outerShdw blurRad="38100" dist="38100" dir="2700000" algn="tl">
                    <a:srgbClr val="000000">
                      <a:alpha val="43137"/>
                    </a:srgbClr>
                  </a:outerShdw>
                </a:effectLst>
                <a:cs typeface="B Lotus" pitchFamily="2" charset="-78"/>
              </a:rPr>
              <a:t>أَيْ بُنَيَّ إِنِّي وَ إِنْ لَمْ أَكُنْ عُمِّرْتُ عُمُرَ مَنْ كَانَ قَبْلِي فَقَدْ نَظَرْتُ‏ فِي أَعْمَالِهِمْ وَ فَكَّرْتُ فِي أَخْبَارِهِمْ وَ سِرْتُ فِي آثَارِهِمْ حَتَّى عُدْتُ كَأَحَدِهِمْ بَلْ كَأَنِّي بِمَا انْتَهَى إِلَيَّ مِنْ أُمُورِهِمْ قَدْ عُمِّرْتُ مَعَ أَوَّلِهِمْ إِلَى آخِرِهِمْ فَعَرَفْتُ صَفْوَ ذَلِكَ مِنْ كَدَرِهِ وَ نَفْعَهُ مِنْ ضَرَرِهِ فَاسْتَخْلَصْتُ لَكَ مِنْ كُلِّ أَمْرٍ [جَلِيلَهُ‏] نَخِيلَهُ وَ تَوَخَّيْتُ لَكَ جَمِيلَهُ وَ صَرَفْتُ عَنْكَ مَجْهُولَهُ وَ رَأَيْتُ حَيْثُ عَنَانِي مِنْ أَمْرِكَ مَا يَعْنِي الْوَالِدَ الشَّفِيقَ وَ أَجْمَعْتُ عَلَيْهِ مِنْ أَدَبِكَ أَنْ يَكُونَ ذَلِكَ وَ أَنْتَ مُقْبِلُ الْعُمُرِ وَ مُقْتَبَلُ الدَّهْرِ ذُو نِيَّةٍ سَلِيمَةٍ وَ نَفْسٍ صَافِيَةٍ.... </a:t>
            </a:r>
            <a:r>
              <a:rPr lang="fa-IR" dirty="0">
                <a:solidFill>
                  <a:srgbClr val="FF0000"/>
                </a:solidFill>
                <a:effectLst>
                  <a:outerShdw blurRad="38100" dist="38100" dir="2700000" algn="tl">
                    <a:srgbClr val="000000">
                      <a:alpha val="43137"/>
                    </a:srgbClr>
                  </a:outerShdw>
                </a:effectLst>
                <a:cs typeface="B Lotus" pitchFamily="2" charset="-78"/>
              </a:rPr>
              <a:t>نهج البلاغه، نامه 31 .</a:t>
            </a:r>
          </a:p>
          <a:p>
            <a:pPr algn="just" rtl="1"/>
            <a:r>
              <a:rPr lang="fa-IR" dirty="0" smtClean="0">
                <a:cs typeface="B Lotus" pitchFamily="2" charset="-78"/>
              </a:rPr>
              <a:t> پسرم</a:t>
            </a:r>
            <a:r>
              <a:rPr lang="fa-IR" dirty="0">
                <a:cs typeface="B Lotus" pitchFamily="2" charset="-78"/>
              </a:rPr>
              <a:t>! درست است كه من به اندازه پيشينيان عمر نكرده‏ام، امّا در كردار آنها نظر افكندم، و در اخبارشان انديشيدم، و در آثار شان سير كردم تا آنجا كه گويا يكى از آنان شده‏ام، بلكه با مطالعه تاريخ آنان، گويا از اوّل تا پايان عمرشان با آنان بوده‏ام، پس قسمت‏هاى روشن و شيرين زندگى آنان را از دوران تيرگى شناختم، و زندگانى سودمند آنان را با دوران زيان بارش شناسايى كردم، سپس از هر چيزى مهم و ارزش مند آن را، و از هر حادثه‏اى، زيبا و شيرين آن را براى تو برگزيدم، و ناشناخته‏ هاى آنان را دور كردم، پس آن گونه كه پدرى مهربان نيكى‏ها را براى فرزندش مى‏پسندد، من نيز بر آن شدم تو را با خوبى‏ها تربيت كنم، زيرا در آغاز زندگى قرار دارى، تازه به روزگار روى آورده‏اى، نيّتى سالم و روحى با صفا دارى</a:t>
            </a:r>
            <a:endParaRPr lang="en-US" dirty="0">
              <a:cs typeface="B Lotus" pitchFamily="2" charset="-78"/>
            </a:endParaRPr>
          </a:p>
        </p:txBody>
      </p:sp>
      <p:sp>
        <p:nvSpPr>
          <p:cNvPr id="3" name="Title 2"/>
          <p:cNvSpPr>
            <a:spLocks noGrp="1"/>
          </p:cNvSpPr>
          <p:nvPr>
            <p:ph type="title"/>
          </p:nvPr>
        </p:nvSpPr>
        <p:spPr>
          <a:blipFill>
            <a:blip r:embed="rId2"/>
            <a:tile tx="0" ty="0" sx="100000" sy="100000" flip="none" algn="tl"/>
          </a:blipFill>
        </p:spPr>
        <p:txBody>
          <a:bodyPr/>
          <a:lstStyle/>
          <a:p>
            <a:r>
              <a:rPr lang="fa-IR" sz="9600" dirty="0">
                <a:solidFill>
                  <a:srgbClr val="FFFF00"/>
                </a:solidFill>
                <a:effectLst>
                  <a:outerShdw blurRad="38100" dist="38100" dir="2700000" algn="tl">
                    <a:srgbClr val="000000">
                      <a:alpha val="43137"/>
                    </a:srgbClr>
                  </a:outerShdw>
                </a:effectLst>
                <a:latin typeface="Aldhabi" pitchFamily="2" charset="-78"/>
                <a:cs typeface="B Tabassom" pitchFamily="2" charset="-78"/>
              </a:rPr>
              <a:t>چند مقدمه </a:t>
            </a:r>
            <a:endParaRPr lang="en-US" dirty="0"/>
          </a:p>
        </p:txBody>
      </p:sp>
    </p:spTree>
    <p:extLst>
      <p:ext uri="{BB962C8B-B14F-4D97-AF65-F5344CB8AC3E}">
        <p14:creationId xmlns:p14="http://schemas.microsoft.com/office/powerpoint/2010/main" val="3818382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1950" y="2248348"/>
            <a:ext cx="11410950" cy="4000052"/>
          </a:xfrm>
        </p:spPr>
        <p:txBody>
          <a:bodyPr>
            <a:noAutofit/>
          </a:bodyPr>
          <a:lstStyle/>
          <a:p>
            <a:pPr algn="justLow" rtl="1"/>
            <a:r>
              <a:rPr lang="ar-SA" sz="2600" b="1" dirty="0">
                <a:cs typeface="B Lotus" pitchFamily="2" charset="-78"/>
              </a:rPr>
              <a:t>يکي از جريان‌هايي که در صدر اسلام نقش بسيار مهمي در کنار زدن اهل‌بيت</a:t>
            </a:r>
            <a:r>
              <a:rPr lang="en-US" sz="2600" b="1" dirty="0">
                <a:cs typeface="B Lotus" pitchFamily="2" charset="-78"/>
              </a:rPr>
              <a:t></a:t>
            </a:r>
            <a:r>
              <a:rPr lang="ar-SA" sz="2600" b="1" dirty="0">
                <a:cs typeface="B Lotus" pitchFamily="2" charset="-78"/>
              </a:rPr>
              <a:t> از صحنة سياست و فرهنگ و اقتصاد ايفا کرد </a:t>
            </a:r>
            <a:r>
              <a:rPr lang="ar-SA" sz="2600" b="1" dirty="0">
                <a:solidFill>
                  <a:srgbClr val="FF0000"/>
                </a:solidFill>
                <a:cs typeface="B Lotus" pitchFamily="2" charset="-78"/>
              </a:rPr>
              <a:t>زرسالاران برانداز </a:t>
            </a:r>
            <a:r>
              <a:rPr lang="ar-SA" sz="2600" b="1" dirty="0">
                <a:cs typeface="B Lotus" pitchFamily="2" charset="-78"/>
              </a:rPr>
              <a:t>بودند، اين جريان هدفي جز ثروت‌اندوزي و سلطه‌گري و استعمار نداشت و براي براندازي حکومت </a:t>
            </a:r>
            <a:r>
              <a:rPr lang="fa-IR" sz="2600" b="1" dirty="0" smtClean="0">
                <a:cs typeface="B Lotus" pitchFamily="2" charset="-78"/>
              </a:rPr>
              <a:t>امیرالمومنین و امام حسن علیهما السلام</a:t>
            </a:r>
            <a:r>
              <a:rPr lang="en-US" sz="2600" b="1" dirty="0" smtClean="0">
                <a:cs typeface="B Lotus" pitchFamily="2" charset="-78"/>
              </a:rPr>
              <a:t> </a:t>
            </a:r>
            <a:r>
              <a:rPr lang="ar-SA" sz="2600" b="1" dirty="0">
                <a:cs typeface="B Lotus" pitchFamily="2" charset="-78"/>
              </a:rPr>
              <a:t>بسيار کوشيد. </a:t>
            </a:r>
            <a:r>
              <a:rPr lang="fa-IR" sz="2600" b="1" dirty="0" smtClean="0">
                <a:cs typeface="B Lotus" pitchFamily="2" charset="-78"/>
              </a:rPr>
              <a:t>امام حسین علیه السلام</a:t>
            </a:r>
            <a:r>
              <a:rPr lang="en-US" sz="2600" b="1" dirty="0" smtClean="0">
                <a:cs typeface="B Lotus" pitchFamily="2" charset="-78"/>
              </a:rPr>
              <a:t></a:t>
            </a:r>
            <a:r>
              <a:rPr lang="ar-SA" sz="2600" b="1" dirty="0" smtClean="0">
                <a:cs typeface="B Lotus" pitchFamily="2" charset="-78"/>
              </a:rPr>
              <a:t> </a:t>
            </a:r>
            <a:r>
              <a:rPr lang="ar-SA" sz="2600" b="1" dirty="0">
                <a:cs typeface="B Lotus" pitchFamily="2" charset="-78"/>
              </a:rPr>
              <a:t>را نيز همينان به شهادت رساندند و شيعيان را تحت سخت‌ترين شکنجه‌ها قرار دادند و براي نابودي اسلام و ميراث پيامبر</a:t>
            </a:r>
            <a:r>
              <a:rPr lang="en-US" sz="2600" b="1" dirty="0">
                <a:cs typeface="B Lotus" pitchFamily="2" charset="-78"/>
              </a:rPr>
              <a:t></a:t>
            </a:r>
            <a:r>
              <a:rPr lang="ar-SA" sz="2600" b="1" dirty="0">
                <a:cs typeface="B Lotus" pitchFamily="2" charset="-78"/>
              </a:rPr>
              <a:t> از هيچ تلاشي فرو گذار نکردند. آنان از سال 41 تا 132 هجري حکومت جهان اسلام را در دست داشتند. </a:t>
            </a:r>
            <a:endParaRPr lang="fa-IR" sz="2600" b="1" dirty="0" smtClean="0">
              <a:cs typeface="B Lotus" pitchFamily="2" charset="-78"/>
            </a:endParaRPr>
          </a:p>
          <a:p>
            <a:pPr marL="0" indent="0" algn="justLow" rtl="1">
              <a:buNone/>
            </a:pPr>
            <a:endParaRPr lang="en-US" sz="2600" b="1" dirty="0">
              <a:cs typeface="B Lotus" pitchFamily="2" charset="-78"/>
            </a:endParaRPr>
          </a:p>
          <a:p>
            <a:pPr algn="justLow" rtl="1"/>
            <a:r>
              <a:rPr lang="ar-SA" sz="2600" b="1" dirty="0">
                <a:solidFill>
                  <a:srgbClr val="FF0000"/>
                </a:solidFill>
                <a:effectLst>
                  <a:outerShdw blurRad="38100" dist="38100" dir="2700000" algn="tl">
                    <a:srgbClr val="000000">
                      <a:alpha val="43137"/>
                    </a:srgbClr>
                  </a:outerShdw>
                </a:effectLst>
                <a:cs typeface="B Lotus" pitchFamily="2" charset="-78"/>
              </a:rPr>
              <a:t>ابوسفيان، معاوية‌بن‌ابي‌سفيان، مروان‌بن‌حکم، سعيد‌بن‌عاص، وليد‌بن‌عقبةبن‌ابي‌معيط و يزيد‌بن‌ابي‌سفيان، از مهم‌ترين شخصيت‌هاي اين جريان تا زمان واقعة عاشورا، يعني سال 61 هجري به‌شمار مي‌آيند.</a:t>
            </a:r>
            <a:endParaRPr lang="en-US" sz="2600" b="1" dirty="0">
              <a:solidFill>
                <a:srgbClr val="FF0000"/>
              </a:solidFill>
              <a:effectLst>
                <a:outerShdw blurRad="38100" dist="38100" dir="2700000" algn="tl">
                  <a:srgbClr val="000000">
                    <a:alpha val="43137"/>
                  </a:srgbClr>
                </a:outerShdw>
              </a:effectLst>
              <a:cs typeface="B Lotus" pitchFamily="2" charset="-78"/>
            </a:endParaRPr>
          </a:p>
          <a:p>
            <a:pPr algn="justLow" rtl="1"/>
            <a:endParaRPr lang="en-US" sz="2600" b="1" dirty="0">
              <a:cs typeface="B Lotus" pitchFamily="2" charset="-78"/>
            </a:endParaRPr>
          </a:p>
        </p:txBody>
      </p:sp>
      <p:sp>
        <p:nvSpPr>
          <p:cNvPr id="3" name="Title 2"/>
          <p:cNvSpPr>
            <a:spLocks noGrp="1"/>
          </p:cNvSpPr>
          <p:nvPr>
            <p:ph type="title"/>
          </p:nvPr>
        </p:nvSpPr>
        <p:spPr/>
        <p:style>
          <a:lnRef idx="0">
            <a:scrgbClr r="0" g="0" b="0"/>
          </a:lnRef>
          <a:fillRef idx="1003">
            <a:schemeClr val="dk1"/>
          </a:fillRef>
          <a:effectRef idx="0">
            <a:scrgbClr r="0" g="0" b="0"/>
          </a:effectRef>
          <a:fontRef idx="major"/>
        </p:style>
        <p:txBody>
          <a:bodyPr/>
          <a:lstStyle/>
          <a:p>
            <a:r>
              <a:rPr lang="fa-IR" sz="8000" dirty="0" smtClean="0">
                <a:solidFill>
                  <a:srgbClr val="FFFF00"/>
                </a:solidFill>
                <a:latin typeface="Andalus" pitchFamily="18" charset="-78"/>
                <a:cs typeface="Andalus" pitchFamily="18" charset="-78"/>
              </a:rPr>
              <a:t>جریان زرسالاران برانداز؛</a:t>
            </a:r>
            <a:endParaRPr lang="en-US" sz="8000" dirty="0">
              <a:solidFill>
                <a:srgbClr val="FFFF00"/>
              </a:solidFill>
              <a:latin typeface="Andalus" pitchFamily="18" charset="-78"/>
              <a:cs typeface="Andalus" pitchFamily="18" charset="-78"/>
            </a:endParaRPr>
          </a:p>
        </p:txBody>
      </p:sp>
    </p:spTree>
    <p:extLst>
      <p:ext uri="{BB962C8B-B14F-4D97-AF65-F5344CB8AC3E}">
        <p14:creationId xmlns:p14="http://schemas.microsoft.com/office/powerpoint/2010/main" val="3443385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1" y="2248348"/>
            <a:ext cx="11458574" cy="4295327"/>
          </a:xfrm>
        </p:spPr>
        <p:txBody>
          <a:bodyPr>
            <a:normAutofit/>
          </a:bodyPr>
          <a:lstStyle/>
          <a:p>
            <a:pPr marL="514350" indent="-514350" algn="justLow" rtl="1">
              <a:buFont typeface="+mj-lt"/>
              <a:buAutoNum type="arabicPeriod"/>
            </a:pPr>
            <a:r>
              <a:rPr lang="ar-SA" sz="2600" b="1" dirty="0">
                <a:solidFill>
                  <a:schemeClr val="tx1"/>
                </a:solidFill>
                <a:cs typeface="B Lotus" pitchFamily="2" charset="-78"/>
              </a:rPr>
              <a:t>اهميت دادن بسيار به مال و انباشت ثروت و سلطه بر منابع مادي جامعه بود.</a:t>
            </a:r>
            <a:endParaRPr lang="fa-IR" sz="2600" b="1" dirty="0" smtClean="0">
              <a:solidFill>
                <a:schemeClr val="tx1"/>
              </a:solidFill>
              <a:cs typeface="B Lotus" pitchFamily="2" charset="-78"/>
            </a:endParaRPr>
          </a:p>
          <a:p>
            <a:pPr marL="514350" indent="-514350" algn="justLow" rtl="1">
              <a:buFont typeface="+mj-lt"/>
              <a:buAutoNum type="arabicPeriod"/>
            </a:pPr>
            <a:r>
              <a:rPr lang="ar-SA" sz="2600" b="1" dirty="0" smtClean="0">
                <a:solidFill>
                  <a:schemeClr val="tx1"/>
                </a:solidFill>
                <a:cs typeface="B Lotus" pitchFamily="2" charset="-78"/>
              </a:rPr>
              <a:t>تشنة </a:t>
            </a:r>
            <a:r>
              <a:rPr lang="ar-SA" sz="2600" b="1" dirty="0">
                <a:solidFill>
                  <a:schemeClr val="tx1"/>
                </a:solidFill>
                <a:cs typeface="B Lotus" pitchFamily="2" charset="-78"/>
              </a:rPr>
              <a:t>قدرت و سلطة سياسي بر مردم بودند</a:t>
            </a:r>
            <a:r>
              <a:rPr lang="ar-SA" sz="2600" b="1" dirty="0" smtClean="0">
                <a:solidFill>
                  <a:schemeClr val="tx1"/>
                </a:solidFill>
                <a:cs typeface="B Lotus" pitchFamily="2" charset="-78"/>
              </a:rPr>
              <a:t>.</a:t>
            </a:r>
            <a:endParaRPr lang="fa-IR" sz="2600" b="1" dirty="0" smtClean="0">
              <a:solidFill>
                <a:schemeClr val="tx1"/>
              </a:solidFill>
              <a:cs typeface="B Lotus" pitchFamily="2" charset="-78"/>
            </a:endParaRPr>
          </a:p>
          <a:p>
            <a:pPr marL="514350" indent="-514350" algn="justLow" rtl="1">
              <a:buFont typeface="+mj-lt"/>
              <a:buAutoNum type="arabicPeriod"/>
            </a:pPr>
            <a:r>
              <a:rPr lang="ar-SA" sz="2600" b="1" dirty="0" smtClean="0">
                <a:solidFill>
                  <a:schemeClr val="tx1"/>
                </a:solidFill>
                <a:cs typeface="B Lotus" pitchFamily="2" charset="-78"/>
              </a:rPr>
              <a:t> </a:t>
            </a:r>
            <a:r>
              <a:rPr lang="ar-SA" sz="2600" b="1" dirty="0">
                <a:solidFill>
                  <a:schemeClr val="tx1"/>
                </a:solidFill>
                <a:cs typeface="B Lotus" pitchFamily="2" charset="-78"/>
              </a:rPr>
              <a:t>براي مردم هيچ ارزشي قايل نبودند. ارزش هرکس نزد آنان به اندازه‏اي بود که به ايشان و حزبشان سود مي‏رساند</a:t>
            </a:r>
            <a:r>
              <a:rPr lang="ar-SA" sz="2600" b="1" dirty="0" smtClean="0">
                <a:solidFill>
                  <a:schemeClr val="tx1"/>
                </a:solidFill>
                <a:cs typeface="B Lotus" pitchFamily="2" charset="-78"/>
              </a:rPr>
              <a:t>؛</a:t>
            </a:r>
            <a:endParaRPr lang="fa-IR" sz="2600" b="1" dirty="0" smtClean="0">
              <a:solidFill>
                <a:schemeClr val="tx1"/>
              </a:solidFill>
              <a:cs typeface="B Lotus" pitchFamily="2" charset="-78"/>
            </a:endParaRPr>
          </a:p>
          <a:p>
            <a:pPr marL="514350" indent="-514350" algn="justLow" rtl="1">
              <a:buFont typeface="+mj-lt"/>
              <a:buAutoNum type="arabicPeriod"/>
            </a:pPr>
            <a:r>
              <a:rPr lang="ar-SA" sz="2600" b="1" dirty="0">
                <a:solidFill>
                  <a:schemeClr val="tx1"/>
                </a:solidFill>
                <a:cs typeface="B Lotus" pitchFamily="2" charset="-78"/>
              </a:rPr>
              <a:t>فلسفة حيات در نزد آنان چيزي جز بهره‏جويي افزون‏تر از لذايذ مادي </a:t>
            </a:r>
            <a:r>
              <a:rPr lang="ar-SA" sz="2600" b="1" dirty="0" smtClean="0">
                <a:solidFill>
                  <a:schemeClr val="tx1"/>
                </a:solidFill>
                <a:cs typeface="B Lotus" pitchFamily="2" charset="-78"/>
              </a:rPr>
              <a:t>نبود</a:t>
            </a:r>
            <a:r>
              <a:rPr lang="fa-IR" sz="2600" b="1" dirty="0" smtClean="0">
                <a:solidFill>
                  <a:schemeClr val="tx1"/>
                </a:solidFill>
                <a:cs typeface="B Lotus" pitchFamily="2" charset="-78"/>
              </a:rPr>
              <a:t>؛</a:t>
            </a:r>
          </a:p>
          <a:p>
            <a:pPr marL="457200" indent="-457200" algn="justLow" rtl="1">
              <a:buFont typeface="+mj-lt"/>
              <a:buAutoNum type="arabicPeriod"/>
            </a:pPr>
            <a:r>
              <a:rPr lang="ar-SA" b="1" dirty="0">
                <a:solidFill>
                  <a:schemeClr val="tx1"/>
                </a:solidFill>
                <a:cs typeface="B Lotus" pitchFamily="2" charset="-78"/>
              </a:rPr>
              <a:t>زرسالاران، اهل زدوبند سياسي، نيرنگ و خيانت </a:t>
            </a:r>
            <a:r>
              <a:rPr lang="ar-SA" b="1" dirty="0" smtClean="0">
                <a:solidFill>
                  <a:schemeClr val="tx1"/>
                </a:solidFill>
                <a:cs typeface="B Lotus" pitchFamily="2" charset="-78"/>
              </a:rPr>
              <a:t>بودند</a:t>
            </a:r>
            <a:r>
              <a:rPr lang="fa-IR" b="1" dirty="0" smtClean="0">
                <a:solidFill>
                  <a:schemeClr val="tx1"/>
                </a:solidFill>
                <a:cs typeface="B Lotus" pitchFamily="2" charset="-78"/>
              </a:rPr>
              <a:t>؛</a:t>
            </a:r>
          </a:p>
          <a:p>
            <a:pPr marL="457200" indent="-457200" algn="justLow" rtl="1">
              <a:buFont typeface="+mj-lt"/>
              <a:buAutoNum type="arabicPeriod"/>
            </a:pPr>
            <a:r>
              <a:rPr lang="ar-SA" b="1" dirty="0">
                <a:solidFill>
                  <a:schemeClr val="tx1"/>
                </a:solidFill>
                <a:cs typeface="B Lotus" pitchFamily="2" charset="-78"/>
              </a:rPr>
              <a:t>روحية انحصارطلبي و طايفه‏</a:t>
            </a:r>
            <a:r>
              <a:rPr lang="ar-SA" b="1" dirty="0" smtClean="0">
                <a:solidFill>
                  <a:schemeClr val="tx1"/>
                </a:solidFill>
                <a:cs typeface="B Lotus" pitchFamily="2" charset="-78"/>
              </a:rPr>
              <a:t>سالاري</a:t>
            </a:r>
            <a:r>
              <a:rPr lang="fa-IR" b="1" dirty="0" smtClean="0">
                <a:solidFill>
                  <a:schemeClr val="tx1"/>
                </a:solidFill>
                <a:cs typeface="B Lotus" pitchFamily="2" charset="-78"/>
              </a:rPr>
              <a:t> در بینشان باعث می شد </a:t>
            </a:r>
            <a:r>
              <a:rPr lang="ar-SA" sz="2800" b="1" dirty="0">
                <a:solidFill>
                  <a:schemeClr val="tx1"/>
                </a:solidFill>
                <a:cs typeface="B Lotus" pitchFamily="2" charset="-78"/>
              </a:rPr>
              <a:t>مناصب اجتماعي را بين </a:t>
            </a:r>
            <a:r>
              <a:rPr lang="ar-SA" sz="2800" b="1" dirty="0" smtClean="0">
                <a:solidFill>
                  <a:schemeClr val="tx1"/>
                </a:solidFill>
                <a:cs typeface="B Lotus" pitchFamily="2" charset="-78"/>
              </a:rPr>
              <a:t>خود </a:t>
            </a:r>
            <a:r>
              <a:rPr lang="ar-SA" sz="2800" b="1" dirty="0">
                <a:solidFill>
                  <a:schemeClr val="tx1"/>
                </a:solidFill>
                <a:cs typeface="B Lotus" pitchFamily="2" charset="-78"/>
              </a:rPr>
              <a:t>تقسيم </a:t>
            </a:r>
            <a:r>
              <a:rPr lang="fa-IR" sz="2800" b="1" dirty="0" smtClean="0">
                <a:solidFill>
                  <a:schemeClr val="tx1"/>
                </a:solidFill>
                <a:cs typeface="B Lotus" pitchFamily="2" charset="-78"/>
              </a:rPr>
              <a:t>کنند؛</a:t>
            </a:r>
          </a:p>
          <a:p>
            <a:pPr marL="457200" lvl="0" indent="-457200" algn="justLow" rtl="1">
              <a:buClr>
                <a:srgbClr val="873624"/>
              </a:buClr>
              <a:buFont typeface="+mj-lt"/>
              <a:buAutoNum type="arabicPeriod"/>
            </a:pPr>
            <a:r>
              <a:rPr lang="ar-SA" b="1" dirty="0">
                <a:solidFill>
                  <a:schemeClr val="tx1"/>
                </a:solidFill>
                <a:cs typeface="B Lotus" pitchFamily="2" charset="-78"/>
              </a:rPr>
              <a:t>اين جريان، حزبي عمل مي‌کردند؛ يعني هم ايده داشتند، هم برنامه، و هم نيرويي هماهنگ و منسجم براي اجراي ايده‌هاي خود در اجتماع. </a:t>
            </a:r>
            <a:endParaRPr lang="fa-IR" b="1" dirty="0">
              <a:solidFill>
                <a:schemeClr val="tx1"/>
              </a:solidFill>
              <a:cs typeface="B Lotus" pitchFamily="2" charset="-78"/>
            </a:endParaRPr>
          </a:p>
          <a:p>
            <a:pPr marL="0" indent="0" algn="justLow" rtl="1">
              <a:buNone/>
            </a:pPr>
            <a:endParaRPr lang="fa-IR" sz="2600" b="1" dirty="0" smtClean="0">
              <a:solidFill>
                <a:schemeClr val="tx1"/>
              </a:solidFill>
              <a:cs typeface="B Lotus" pitchFamily="2" charset="-78"/>
            </a:endParaRPr>
          </a:p>
          <a:p>
            <a:pPr marL="457200" indent="-457200" algn="justLow" rtl="1">
              <a:buFont typeface="+mj-lt"/>
              <a:buAutoNum type="arabicParenR"/>
            </a:pPr>
            <a:endParaRPr lang="en-US" sz="2600" b="1" dirty="0">
              <a:solidFill>
                <a:schemeClr val="tx1"/>
              </a:solidFill>
              <a:cs typeface="B Lotus" pitchFamily="2" charset="-78"/>
            </a:endParaRPr>
          </a:p>
        </p:txBody>
      </p:sp>
      <p:sp>
        <p:nvSpPr>
          <p:cNvPr id="3" name="Title 2"/>
          <p:cNvSpPr>
            <a:spLocks noGrp="1"/>
          </p:cNvSpPr>
          <p:nvPr>
            <p:ph type="title"/>
          </p:nvPr>
        </p:nvSpPr>
        <p:spPr>
          <a:xfrm>
            <a:off x="466725" y="570156"/>
            <a:ext cx="11182350" cy="1054250"/>
          </a:xfrm>
        </p:spPr>
        <p:style>
          <a:lnRef idx="0">
            <a:scrgbClr r="0" g="0" b="0"/>
          </a:lnRef>
          <a:fillRef idx="1003">
            <a:schemeClr val="dk1"/>
          </a:fillRef>
          <a:effectRef idx="0">
            <a:scrgbClr r="0" g="0" b="0"/>
          </a:effectRef>
          <a:fontRef idx="major"/>
        </p:style>
        <p:txBody>
          <a:bodyPr/>
          <a:lstStyle/>
          <a:p>
            <a:r>
              <a:rPr lang="fa-IR" sz="7200" dirty="0" smtClean="0">
                <a:solidFill>
                  <a:srgbClr val="FFFF00"/>
                </a:solidFill>
                <a:latin typeface="Andalus" pitchFamily="18" charset="-78"/>
                <a:cs typeface="Andalus" pitchFamily="18" charset="-78"/>
              </a:rPr>
              <a:t>ویژگی های جریان </a:t>
            </a:r>
            <a:r>
              <a:rPr lang="fa-IR" sz="7200" dirty="0">
                <a:solidFill>
                  <a:srgbClr val="FFFF00"/>
                </a:solidFill>
                <a:latin typeface="Andalus" pitchFamily="18" charset="-78"/>
                <a:cs typeface="Andalus" pitchFamily="18" charset="-78"/>
              </a:rPr>
              <a:t>زرسالاران برانداز؛</a:t>
            </a:r>
            <a:endParaRPr lang="en-US" dirty="0"/>
          </a:p>
        </p:txBody>
      </p:sp>
    </p:spTree>
    <p:extLst>
      <p:ext uri="{BB962C8B-B14F-4D97-AF65-F5344CB8AC3E}">
        <p14:creationId xmlns:p14="http://schemas.microsoft.com/office/powerpoint/2010/main" val="1084583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arn(inVertical)">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238177"/>
          </a:xfrm>
        </p:spPr>
        <p:txBody>
          <a:bodyPr>
            <a:normAutofit/>
          </a:bodyPr>
          <a:lstStyle/>
          <a:p>
            <a:pPr marL="457200" lvl="0" indent="-457200" algn="justLow" rtl="1">
              <a:buClr>
                <a:srgbClr val="873624"/>
              </a:buClr>
              <a:buFont typeface="+mj-lt"/>
              <a:buAutoNum type="arabicParenR" startAt="8"/>
            </a:pPr>
            <a:r>
              <a:rPr lang="fa-IR" b="1" dirty="0">
                <a:solidFill>
                  <a:prstClr val="black">
                    <a:lumMod val="85000"/>
                    <a:lumOff val="15000"/>
                  </a:prstClr>
                </a:solidFill>
                <a:cs typeface="B Lotus" pitchFamily="2" charset="-78"/>
              </a:rPr>
              <a:t>این جریان </a:t>
            </a:r>
            <a:r>
              <a:rPr lang="ar-SA" b="1" dirty="0">
                <a:solidFill>
                  <a:prstClr val="black">
                    <a:lumMod val="85000"/>
                    <a:lumOff val="15000"/>
                  </a:prstClr>
                </a:solidFill>
                <a:cs typeface="B Lotus" pitchFamily="2" charset="-78"/>
              </a:rPr>
              <a:t>وقتي با شخصيت‏ها و يا جريان‌هاي معارض مواجه مي‏شدند، اگر مي‏توانستند آن را از سر راه خود برمي‏داشتند و اگر قادر به چنين کاري نبودند، با حيله‏هاي گوناگون و تا حد توان از معارضان به نفع خويش بهره مي‏جستند</a:t>
            </a:r>
            <a:r>
              <a:rPr lang="ar-SA" b="1" dirty="0" smtClean="0">
                <a:solidFill>
                  <a:prstClr val="black">
                    <a:lumMod val="85000"/>
                    <a:lumOff val="15000"/>
                  </a:prstClr>
                </a:solidFill>
                <a:cs typeface="B Lotus" pitchFamily="2" charset="-78"/>
              </a:rPr>
              <a:t>؛</a:t>
            </a:r>
            <a:endParaRPr lang="fa-IR" b="1" dirty="0">
              <a:cs typeface="B Lotus" pitchFamily="2" charset="-78"/>
            </a:endParaRPr>
          </a:p>
          <a:p>
            <a:pPr algn="justLow" rtl="1"/>
            <a:r>
              <a:rPr lang="fa-IR" b="1" dirty="0" smtClean="0">
                <a:cs typeface="B Lotus" pitchFamily="2" charset="-78"/>
              </a:rPr>
              <a:t>شهید مطهری: </a:t>
            </a:r>
            <a:r>
              <a:rPr lang="fa-IR" b="1" dirty="0" smtClean="0">
                <a:solidFill>
                  <a:srgbClr val="C00000"/>
                </a:solidFill>
                <a:cs typeface="B Lotus" pitchFamily="2" charset="-78"/>
              </a:rPr>
              <a:t>«</a:t>
            </a:r>
            <a:r>
              <a:rPr lang="ar-SA" b="1" dirty="0" smtClean="0">
                <a:solidFill>
                  <a:srgbClr val="C00000"/>
                </a:solidFill>
                <a:cs typeface="B Lotus" pitchFamily="2" charset="-78"/>
              </a:rPr>
              <a:t>در </a:t>
            </a:r>
            <a:r>
              <a:rPr lang="ar-SA" b="1" dirty="0">
                <a:solidFill>
                  <a:srgbClr val="C00000"/>
                </a:solidFill>
                <a:cs typeface="B Lotus" pitchFamily="2" charset="-78"/>
              </a:rPr>
              <a:t>پنجاه سالِ بين وفات رسول </a:t>
            </a:r>
            <a:r>
              <a:rPr lang="ar-SA" b="1" dirty="0" smtClean="0">
                <a:solidFill>
                  <a:srgbClr val="C00000"/>
                </a:solidFill>
                <a:cs typeface="B Lotus" pitchFamily="2" charset="-78"/>
              </a:rPr>
              <a:t>خداو </a:t>
            </a:r>
            <a:r>
              <a:rPr lang="ar-SA" b="1" dirty="0">
                <a:solidFill>
                  <a:srgbClr val="C00000"/>
                </a:solidFill>
                <a:cs typeface="B Lotus" pitchFamily="2" charset="-78"/>
              </a:rPr>
              <a:t>شهادت حسين‏</a:t>
            </a:r>
            <a:r>
              <a:rPr lang="ar-SA" b="1" dirty="0" smtClean="0">
                <a:solidFill>
                  <a:srgbClr val="C00000"/>
                </a:solidFill>
                <a:cs typeface="B Lotus" pitchFamily="2" charset="-78"/>
              </a:rPr>
              <a:t>بن‌علي، </a:t>
            </a:r>
            <a:r>
              <a:rPr lang="ar-SA" b="1" dirty="0">
                <a:solidFill>
                  <a:srgbClr val="C00000"/>
                </a:solidFill>
                <a:cs typeface="B Lotus" pitchFamily="2" charset="-78"/>
              </a:rPr>
              <a:t>جريانات و تحولات فوق‏العاده‏اي رخ داد. محققين امروز، آنهايي که به اصول جامعه‏شناسي آگاه هستند، متوجه نکته‏اي شده‏اند؛ مخصوصاً عبدالله </a:t>
            </a:r>
            <a:r>
              <a:rPr lang="ar-SA" b="1" dirty="0" smtClean="0">
                <a:solidFill>
                  <a:srgbClr val="C00000"/>
                </a:solidFill>
                <a:cs typeface="B Lotus" pitchFamily="2" charset="-78"/>
              </a:rPr>
              <a:t>با </a:t>
            </a:r>
            <a:r>
              <a:rPr lang="ar-SA" b="1" dirty="0">
                <a:solidFill>
                  <a:srgbClr val="C00000"/>
                </a:solidFill>
                <a:cs typeface="B Lotus" pitchFamily="2" charset="-78"/>
              </a:rPr>
              <a:t>اينکه سني است، شايد بيشتر از ديگران روي اين مطلب تکيه مي‏کند. مي‏گويد: بني‏اميه بر خلاف همة قبايل عرب (قريش و غير قريش) تنها يک نژاد نبودند. نژادي بودند که طرز کار و فعاليتشان شبيه طرز کار يک حزب بود؛ يعني افکار خاص اجتماعي داشتند.</a:t>
            </a:r>
            <a:r>
              <a:rPr lang="ar-SA" b="1" i="1" dirty="0">
                <a:solidFill>
                  <a:srgbClr val="C00000"/>
                </a:solidFill>
                <a:cs typeface="B Lotus" pitchFamily="2" charset="-78"/>
              </a:rPr>
              <a:t> </a:t>
            </a:r>
            <a:r>
              <a:rPr lang="ar-SA" b="1" dirty="0">
                <a:solidFill>
                  <a:srgbClr val="C00000"/>
                </a:solidFill>
                <a:cs typeface="B Lotus" pitchFamily="2" charset="-78"/>
              </a:rPr>
              <a:t>تقريباً</a:t>
            </a:r>
            <a:r>
              <a:rPr lang="ar-SA" b="1" i="1" dirty="0">
                <a:solidFill>
                  <a:srgbClr val="C00000"/>
                </a:solidFill>
                <a:cs typeface="B Lotus" pitchFamily="2" charset="-78"/>
              </a:rPr>
              <a:t> </a:t>
            </a:r>
            <a:r>
              <a:rPr lang="ar-SA" b="1" dirty="0">
                <a:solidFill>
                  <a:srgbClr val="C00000"/>
                </a:solidFill>
                <a:cs typeface="B Lotus" pitchFamily="2" charset="-78"/>
              </a:rPr>
              <a:t>نظير يهود در عصر ما و بلکه در طول تاريخ، که </a:t>
            </a:r>
            <a:r>
              <a:rPr lang="ar-SA" b="1" dirty="0" smtClean="0">
                <a:solidFill>
                  <a:srgbClr val="C00000"/>
                </a:solidFill>
                <a:cs typeface="B Lotus" pitchFamily="2" charset="-78"/>
              </a:rPr>
              <a:t>ن</a:t>
            </a:r>
            <a:r>
              <a:rPr lang="ar-SA" b="1" dirty="0">
                <a:solidFill>
                  <a:srgbClr val="C00000"/>
                </a:solidFill>
                <a:cs typeface="B Lotus" pitchFamily="2" charset="-78"/>
              </a:rPr>
              <a:t>علائلي </a:t>
            </a:r>
            <a:r>
              <a:rPr lang="ar-SA" b="1" dirty="0" smtClean="0">
                <a:solidFill>
                  <a:srgbClr val="C00000"/>
                </a:solidFill>
                <a:cs typeface="B Lotus" pitchFamily="2" charset="-78"/>
              </a:rPr>
              <a:t>ژادي </a:t>
            </a:r>
            <a:r>
              <a:rPr lang="ar-SA" b="1" dirty="0">
                <a:solidFill>
                  <a:srgbClr val="C00000"/>
                </a:solidFill>
                <a:cs typeface="B Lotus" pitchFamily="2" charset="-78"/>
              </a:rPr>
              <a:t>هستند با يک فکر و ايدة خاص که براي رسيدن به ايدة خودشان، گذشته از هماهنگي‏اي که ميان همة افرادشان وجود دارد، نقشه و طرح دارند</a:t>
            </a:r>
            <a:r>
              <a:rPr lang="ar-SA" b="1" dirty="0" smtClean="0">
                <a:solidFill>
                  <a:srgbClr val="C00000"/>
                </a:solidFill>
                <a:cs typeface="B Lotus" pitchFamily="2" charset="-78"/>
              </a:rPr>
              <a:t>.</a:t>
            </a:r>
            <a:r>
              <a:rPr lang="fa-IR" b="1" dirty="0" smtClean="0">
                <a:solidFill>
                  <a:srgbClr val="C00000"/>
                </a:solidFill>
                <a:cs typeface="B Lotus" pitchFamily="2" charset="-78"/>
              </a:rPr>
              <a:t>»</a:t>
            </a:r>
            <a:endParaRPr lang="en-US" b="1" dirty="0">
              <a:solidFill>
                <a:srgbClr val="C00000"/>
              </a:solidFill>
              <a:cs typeface="B Lotus" pitchFamily="2" charset="-78"/>
            </a:endParaRPr>
          </a:p>
          <a:p>
            <a:pPr marL="0" indent="0" algn="justLow" rtl="1">
              <a:buNone/>
            </a:pPr>
            <a:endParaRPr lang="en-US" b="1" dirty="0">
              <a:cs typeface="B Lotus" pitchFamily="2" charset="-78"/>
            </a:endParaRPr>
          </a:p>
        </p:txBody>
      </p:sp>
      <p:sp>
        <p:nvSpPr>
          <p:cNvPr id="3" name="Title 2"/>
          <p:cNvSpPr>
            <a:spLocks noGrp="1"/>
          </p:cNvSpPr>
          <p:nvPr>
            <p:ph type="title"/>
          </p:nvPr>
        </p:nvSpPr>
        <p:spPr/>
        <p:style>
          <a:lnRef idx="0">
            <a:scrgbClr r="0" g="0" b="0"/>
          </a:lnRef>
          <a:fillRef idx="1003">
            <a:schemeClr val="dk1"/>
          </a:fillRef>
          <a:effectRef idx="0">
            <a:scrgbClr r="0" g="0" b="0"/>
          </a:effectRef>
          <a:fontRef idx="major"/>
        </p:style>
        <p:txBody>
          <a:bodyPr/>
          <a:lstStyle/>
          <a:p>
            <a:r>
              <a:rPr lang="fa-IR" sz="6600" dirty="0">
                <a:solidFill>
                  <a:srgbClr val="FFFF00"/>
                </a:solidFill>
                <a:latin typeface="Andalus" pitchFamily="18" charset="-78"/>
                <a:cs typeface="Andalus" pitchFamily="18" charset="-78"/>
              </a:rPr>
              <a:t>ویژگی های جریان زرسالاران برانداز؛</a:t>
            </a:r>
            <a:endParaRPr lang="en-US" dirty="0"/>
          </a:p>
        </p:txBody>
      </p:sp>
    </p:spTree>
    <p:extLst>
      <p:ext uri="{BB962C8B-B14F-4D97-AF65-F5344CB8AC3E}">
        <p14:creationId xmlns:p14="http://schemas.microsoft.com/office/powerpoint/2010/main" val="15986435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19207011"/>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9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lgn="just" rtl="1">
              <a:lnSpc>
                <a:spcPct val="150000"/>
              </a:lnSpc>
              <a:buClr>
                <a:srgbClr val="873624"/>
              </a:buClr>
              <a:buFont typeface="Wingdings" pitchFamily="2" charset="2"/>
              <a:buChar char="v"/>
            </a:pPr>
            <a:r>
              <a:rPr lang="ar-SA" sz="2800" b="1" dirty="0">
                <a:solidFill>
                  <a:srgbClr val="C00000"/>
                </a:solidFill>
                <a:cs typeface="B Lotus" pitchFamily="2" charset="-78"/>
              </a:rPr>
              <a:t>با توجه به مطالب بالا، شايسته است با دقت در ماهيت و خصوصيات امويان، ببينيم اين اوصاف بر کدام‌يک از احزاب مخالف مسلمانان در دنياي معاصر تطبيق مي‏کند؟ آيا در ميان جامعة اسلامي ما، جرياني با چنين ويژگي‌هايي وجود دارد؟ براي پاسخ به اين پرسش بايد دريافت که اسباب و ابزارهاي پيروزي امويان و ترفندها و شعارهاي آنان چه خصوصياتي داشت؟ مواضع سياسي و اجتماعي‏شان چگونه بود؟ و چرا در ميان گروه‏هاي مختلف درگير با حکومت ديني، سرانجام آنها بر اريکة قدرت نشستند</a:t>
            </a:r>
            <a:r>
              <a:rPr lang="ar-SA" sz="2800" b="1" dirty="0" smtClean="0">
                <a:solidFill>
                  <a:srgbClr val="C00000"/>
                </a:solidFill>
                <a:cs typeface="B Lotus" pitchFamily="2" charset="-78"/>
              </a:rPr>
              <a:t>؟</a:t>
            </a:r>
            <a:endParaRPr lang="fa-IR" sz="2800" b="1" dirty="0" smtClean="0">
              <a:solidFill>
                <a:srgbClr val="C00000"/>
              </a:solidFill>
              <a:cs typeface="B Lotus" pitchFamily="2" charset="-78"/>
            </a:endParaRPr>
          </a:p>
          <a:p>
            <a:pPr lvl="0" algn="just" rtl="1">
              <a:buClr>
                <a:srgbClr val="873624"/>
              </a:buClr>
              <a:buFont typeface="Wingdings" pitchFamily="2" charset="2"/>
              <a:buChar char="v"/>
            </a:pPr>
            <a:endParaRPr lang="en-US" b="1" dirty="0">
              <a:solidFill>
                <a:srgbClr val="C00000"/>
              </a:solidFill>
              <a:cs typeface="B Lotus" pitchFamily="2" charset="-78"/>
            </a:endParaRPr>
          </a:p>
          <a:p>
            <a:endParaRPr lang="en-US" dirty="0"/>
          </a:p>
        </p:txBody>
      </p:sp>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fa-IR" sz="6600" dirty="0">
                <a:solidFill>
                  <a:srgbClr val="FFFF00"/>
                </a:solidFill>
                <a:latin typeface="Andalus" pitchFamily="18" charset="-78"/>
                <a:cs typeface="Andalus" pitchFamily="18" charset="-78"/>
              </a:rPr>
              <a:t>ویژگی های جریان زرسالاران برانداز؛</a:t>
            </a:r>
            <a:endParaRPr lang="en-US" dirty="0"/>
          </a:p>
        </p:txBody>
      </p:sp>
    </p:spTree>
    <p:extLst>
      <p:ext uri="{BB962C8B-B14F-4D97-AF65-F5344CB8AC3E}">
        <p14:creationId xmlns:p14="http://schemas.microsoft.com/office/powerpoint/2010/main" val="3715646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lgn="r" rtl="1">
              <a:buFont typeface="+mj-lt"/>
              <a:buAutoNum type="arabicPeriod"/>
            </a:pPr>
            <a:r>
              <a:rPr lang="ar-SA" b="1" dirty="0">
                <a:solidFill>
                  <a:srgbClr val="C00000"/>
                </a:solidFill>
                <a:effectLst>
                  <a:outerShdw blurRad="38100" dist="38100" dir="2700000" algn="tl">
                    <a:srgbClr val="000000">
                      <a:alpha val="43137"/>
                    </a:srgbClr>
                  </a:outerShdw>
                </a:effectLst>
                <a:cs typeface="B Titr" pitchFamily="2" charset="-78"/>
              </a:rPr>
              <a:t>خودکامگي و </a:t>
            </a:r>
            <a:r>
              <a:rPr lang="ar-SA" b="1" dirty="0" smtClean="0">
                <a:solidFill>
                  <a:srgbClr val="C00000"/>
                </a:solidFill>
                <a:effectLst>
                  <a:outerShdw blurRad="38100" dist="38100" dir="2700000" algn="tl">
                    <a:srgbClr val="000000">
                      <a:alpha val="43137"/>
                    </a:srgbClr>
                  </a:outerShdw>
                </a:effectLst>
                <a:cs typeface="B Titr" pitchFamily="2" charset="-78"/>
              </a:rPr>
              <a:t>خداوندگاري</a:t>
            </a:r>
            <a:r>
              <a:rPr lang="fa-IR" b="1" dirty="0" smtClean="0">
                <a:solidFill>
                  <a:srgbClr val="C00000"/>
                </a:solidFill>
                <a:effectLst>
                  <a:outerShdw blurRad="38100" dist="38100" dir="2700000" algn="tl">
                    <a:srgbClr val="000000">
                      <a:alpha val="43137"/>
                    </a:srgbClr>
                  </a:outerShdw>
                </a:effectLst>
                <a:cs typeface="B Titr" pitchFamily="2" charset="-78"/>
              </a:rPr>
              <a:t>؛</a:t>
            </a:r>
            <a:endParaRPr lang="en-US" b="1" dirty="0" smtClean="0">
              <a:solidFill>
                <a:srgbClr val="C00000"/>
              </a:solidFill>
              <a:effectLst>
                <a:outerShdw blurRad="38100" dist="38100" dir="2700000" algn="tl">
                  <a:srgbClr val="000000">
                    <a:alpha val="43137"/>
                  </a:srgbClr>
                </a:outerShdw>
              </a:effectLst>
              <a:cs typeface="B Titr" pitchFamily="2" charset="-78"/>
            </a:endParaRPr>
          </a:p>
          <a:p>
            <a:pPr marL="0" indent="0" algn="r" rtl="1">
              <a:buNone/>
            </a:pPr>
            <a:endParaRPr lang="fa-IR" b="1" dirty="0" smtClean="0">
              <a:solidFill>
                <a:srgbClr val="0070C0"/>
              </a:solidFill>
              <a:effectLst>
                <a:outerShdw blurRad="38100" dist="38100" dir="2700000" algn="tl">
                  <a:srgbClr val="000000">
                    <a:alpha val="43137"/>
                  </a:srgbClr>
                </a:outerShdw>
              </a:effectLst>
            </a:endParaRPr>
          </a:p>
          <a:p>
            <a:pPr marL="0" indent="0" algn="justLow" rtl="1">
              <a:buNone/>
            </a:pPr>
            <a:r>
              <a:rPr lang="ar-SA" b="1" dirty="0">
                <a:cs typeface="B Lotus" pitchFamily="2" charset="-78"/>
              </a:rPr>
              <a:t>اساساً يکي از تفاوت‏هاي اساسي نظام‌هاي پادشاهي يا حزب</a:t>
            </a:r>
            <a:r>
              <a:rPr lang="ar-SA" b="1" dirty="0" smtClean="0">
                <a:cs typeface="B Lotus" pitchFamily="2" charset="-78"/>
              </a:rPr>
              <a:t>‏</a:t>
            </a:r>
            <a:r>
              <a:rPr lang="fa-IR" b="1" dirty="0" smtClean="0">
                <a:cs typeface="B Lotus" pitchFamily="2" charset="-78"/>
              </a:rPr>
              <a:t>زر</a:t>
            </a:r>
            <a:r>
              <a:rPr lang="ar-SA" b="1" dirty="0" smtClean="0">
                <a:cs typeface="B Lotus" pitchFamily="2" charset="-78"/>
              </a:rPr>
              <a:t>سالار </a:t>
            </a:r>
            <a:r>
              <a:rPr lang="ar-SA" b="1" dirty="0">
                <a:cs typeface="B Lotus" pitchFamily="2" charset="-78"/>
              </a:rPr>
              <a:t>با نظام ولايي اين است که ولي خدا خود را مأمور و مسئول اجراي احکام الهي در جامعه مي‏داند؛ خود را خادم و خدمتگزار مردم مي‏شمارد، زيرا از نظر او خدمت به خلق خدا موجب رضاي باري تعالي است؛ ولي در نظام‌هاي پادشاهي يا </a:t>
            </a:r>
            <a:r>
              <a:rPr lang="ar-SA" b="1" dirty="0" smtClean="0">
                <a:cs typeface="B Lotus" pitchFamily="2" charset="-78"/>
              </a:rPr>
              <a:t>حزب</a:t>
            </a:r>
            <a:r>
              <a:rPr lang="fa-IR" b="1" dirty="0" smtClean="0">
                <a:cs typeface="B Lotus" pitchFamily="2" charset="-78"/>
              </a:rPr>
              <a:t> </a:t>
            </a:r>
            <a:r>
              <a:rPr lang="ar-SA" b="1" dirty="0" smtClean="0">
                <a:cs typeface="B Lotus" pitchFamily="2" charset="-78"/>
              </a:rPr>
              <a:t>‏</a:t>
            </a:r>
            <a:r>
              <a:rPr lang="fa-IR" b="1" dirty="0" smtClean="0">
                <a:cs typeface="B Lotus" pitchFamily="2" charset="-78"/>
              </a:rPr>
              <a:t>زر</a:t>
            </a:r>
            <a:r>
              <a:rPr lang="ar-SA" b="1" dirty="0" smtClean="0">
                <a:cs typeface="B Lotus" pitchFamily="2" charset="-78"/>
              </a:rPr>
              <a:t>سالار</a:t>
            </a:r>
            <a:r>
              <a:rPr lang="ar-SA" b="1" dirty="0">
                <a:cs typeface="B Lotus" pitchFamily="2" charset="-78"/>
              </a:rPr>
              <a:t>، شاه و حزب تا زماني که مي‏تواند بدون پشتوانة تودة مردم بر اريکة قدرت تکيه بزند، خودکامانه عمل مي‏کند و براي رضايت مردم ارزشي قايل نمي‏شود، ولي وقتي محتاج حمايت مردم شد، از ظلم و ستم خويش مي‏کاهد.</a:t>
            </a:r>
            <a:endParaRPr lang="en-US" b="1" dirty="0">
              <a:solidFill>
                <a:srgbClr val="0070C0"/>
              </a:solidFill>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p:style>
          <a:lnRef idx="0">
            <a:scrgbClr r="0" g="0" b="0"/>
          </a:lnRef>
          <a:fillRef idx="1003">
            <a:schemeClr val="dk1"/>
          </a:fillRef>
          <a:effectRef idx="0">
            <a:scrgbClr r="0" g="0" b="0"/>
          </a:effectRef>
          <a:fontRef idx="major"/>
        </p:style>
        <p:txBody>
          <a:bodyPr/>
          <a:lstStyle/>
          <a:p>
            <a:pPr marL="0" marR="0" rtl="1">
              <a:lnSpc>
                <a:spcPts val="2500"/>
              </a:lnSpc>
              <a:spcBef>
                <a:spcPts val="1500"/>
              </a:spcBef>
              <a:spcAft>
                <a:spcPts val="0"/>
              </a:spcAft>
            </a:pPr>
            <a:r>
              <a:rPr lang="fa-IR" sz="6600" dirty="0" smtClean="0">
                <a:solidFill>
                  <a:srgbClr val="99FF33"/>
                </a:solidFill>
                <a:latin typeface="Andalus" pitchFamily="18" charset="-78"/>
                <a:ea typeface="Times New Roman"/>
                <a:cs typeface="Andalus" pitchFamily="18" charset="-78"/>
              </a:rPr>
              <a:t>اهداف جریان زرسالاران برنداز؛</a:t>
            </a:r>
            <a:endParaRPr lang="en-US" sz="6600" dirty="0">
              <a:solidFill>
                <a:srgbClr val="99FF33"/>
              </a:solidFill>
              <a:latin typeface="Andalus" pitchFamily="18" charset="-78"/>
              <a:cs typeface="Andalus" pitchFamily="18" charset="-78"/>
            </a:endParaRPr>
          </a:p>
        </p:txBody>
      </p:sp>
    </p:spTree>
    <p:extLst>
      <p:ext uri="{BB962C8B-B14F-4D97-AF65-F5344CB8AC3E}">
        <p14:creationId xmlns:p14="http://schemas.microsoft.com/office/powerpoint/2010/main" val="2409818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0" indent="0" algn="justLow" rtl="1">
              <a:lnSpc>
                <a:spcPts val="2500"/>
              </a:lnSpc>
              <a:spcBef>
                <a:spcPts val="1500"/>
              </a:spcBef>
              <a:spcAft>
                <a:spcPts val="0"/>
              </a:spcAft>
              <a:buNone/>
            </a:pPr>
            <a:r>
              <a:rPr lang="en-US" b="1" dirty="0" smtClean="0">
                <a:solidFill>
                  <a:srgbClr val="C00000"/>
                </a:solidFill>
                <a:latin typeface="Cambria"/>
                <a:ea typeface="Times New Roman"/>
                <a:cs typeface="B Titr" pitchFamily="2" charset="-78"/>
              </a:rPr>
              <a:t>2</a:t>
            </a:r>
            <a:r>
              <a:rPr lang="ar-SA" b="1" dirty="0" smtClean="0">
                <a:solidFill>
                  <a:srgbClr val="C00000"/>
                </a:solidFill>
                <a:latin typeface="Cambria"/>
                <a:ea typeface="Times New Roman"/>
                <a:cs typeface="B Titr" pitchFamily="2" charset="-78"/>
              </a:rPr>
              <a:t>. </a:t>
            </a:r>
            <a:r>
              <a:rPr lang="ar-SA" b="1" dirty="0">
                <a:solidFill>
                  <a:srgbClr val="C00000"/>
                </a:solidFill>
                <a:latin typeface="Cambria"/>
                <a:ea typeface="Times New Roman"/>
                <a:cs typeface="B Titr" pitchFamily="2" charset="-78"/>
              </a:rPr>
              <a:t>قلع‌وقمع نيکان و </a:t>
            </a:r>
            <a:r>
              <a:rPr lang="ar-SA" b="1" dirty="0" smtClean="0">
                <a:solidFill>
                  <a:srgbClr val="C00000"/>
                </a:solidFill>
                <a:latin typeface="Cambria"/>
                <a:ea typeface="Times New Roman"/>
                <a:cs typeface="B Titr" pitchFamily="2" charset="-78"/>
              </a:rPr>
              <a:t>نخبگان</a:t>
            </a:r>
            <a:r>
              <a:rPr lang="fa-IR" b="1" dirty="0" smtClean="0">
                <a:solidFill>
                  <a:srgbClr val="C00000"/>
                </a:solidFill>
                <a:latin typeface="Cambria"/>
                <a:ea typeface="Times New Roman"/>
                <a:cs typeface="B Titr" pitchFamily="2" charset="-78"/>
              </a:rPr>
              <a:t>؛</a:t>
            </a:r>
            <a:endParaRPr lang="en-US" sz="2000" b="1" dirty="0">
              <a:solidFill>
                <a:srgbClr val="C00000"/>
              </a:solidFill>
              <a:latin typeface="Cambria"/>
              <a:ea typeface="Times New Roman"/>
              <a:cs typeface="B Titr" pitchFamily="2" charset="-78"/>
            </a:endParaRPr>
          </a:p>
          <a:p>
            <a:pPr marL="0" indent="0" algn="justLow" rtl="1">
              <a:buNone/>
            </a:pPr>
            <a:r>
              <a:rPr lang="ar-SA" b="1" dirty="0">
                <a:latin typeface="Calibri"/>
                <a:ea typeface="Calibri"/>
                <a:cs typeface="B Lotus"/>
              </a:rPr>
              <a:t>ويژگي دوم بني‏اميه اين بود که انسان‌هاي بصير و فهيم و روشنفکران فرزانه را تحت فشار قرار مي‏دادند و آنها را به گرفتاري و مصيبت مبتلا مي‏کردند. امويان کساني را که با خدعه‏گري‏ها و ترفندهاي آنها آشنا بودند و توان مقابله </a:t>
            </a:r>
            <a:r>
              <a:rPr lang="ar-SA" b="1" dirty="0" smtClean="0">
                <a:latin typeface="Calibri"/>
                <a:ea typeface="Calibri"/>
                <a:cs typeface="B Lotus"/>
              </a:rPr>
              <a:t>با </a:t>
            </a:r>
            <a:r>
              <a:rPr lang="ar-SA" b="1" dirty="0">
                <a:latin typeface="Calibri"/>
                <a:ea typeface="Calibri"/>
                <a:cs typeface="B Lotus"/>
              </a:rPr>
              <a:t>آنها را داشتند، آسوده نمي‌گذاشتند. </a:t>
            </a:r>
            <a:endParaRPr lang="fa-IR" b="1" dirty="0" smtClean="0">
              <a:latin typeface="Calibri"/>
              <a:ea typeface="Calibri"/>
              <a:cs typeface="B Lotus"/>
            </a:endParaRPr>
          </a:p>
          <a:p>
            <a:pPr marL="0" indent="0" algn="justLow" rtl="1">
              <a:buNone/>
            </a:pPr>
            <a:endParaRPr lang="fa-IR" b="1" dirty="0" smtClean="0">
              <a:latin typeface="Calibri"/>
              <a:ea typeface="Calibri"/>
              <a:cs typeface="B Lotus"/>
            </a:endParaRPr>
          </a:p>
          <a:p>
            <a:pPr marL="0" indent="0" algn="justLow" rtl="1">
              <a:buNone/>
            </a:pPr>
            <a:r>
              <a:rPr lang="ar-SA" b="1" dirty="0">
                <a:latin typeface="Calibri"/>
                <a:ea typeface="Calibri"/>
                <a:cs typeface="B Lotus"/>
              </a:rPr>
              <a:t>امويان در طرح استعمارگرانه خويش شخصيت‏ها و جريان‌هاي بيدار جامعه را به هر طريق ممکن از پيش روي خود برمي‏داشتند: برخي را با تهمت و افترا و ناسزا ترور شخصيت مي‏کردند و حتي پس از شهادتشان مي‌کوشيدند ياد آنها را از خاطره‏ها محو کنند، و برخي ديگر را با شکنجه و تهديد و حبس و غارتِ مال و تخريب خانه وادار به سکوت مي‏کردند.</a:t>
            </a:r>
            <a:endParaRPr lang="en-US" b="1" dirty="0"/>
          </a:p>
        </p:txBody>
      </p:sp>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fa-IR" sz="6600" dirty="0">
                <a:solidFill>
                  <a:srgbClr val="99FF33"/>
                </a:solidFill>
                <a:latin typeface="Andalus" pitchFamily="18" charset="-78"/>
                <a:ea typeface="Times New Roman"/>
                <a:cs typeface="Andalus" pitchFamily="18" charset="-78"/>
              </a:rPr>
              <a:t>اهداف جریان زرسالاران برنداز؛</a:t>
            </a:r>
            <a:endParaRPr lang="en-US" sz="6000" dirty="0"/>
          </a:p>
        </p:txBody>
      </p:sp>
    </p:spTree>
    <p:extLst>
      <p:ext uri="{BB962C8B-B14F-4D97-AF65-F5344CB8AC3E}">
        <p14:creationId xmlns:p14="http://schemas.microsoft.com/office/powerpoint/2010/main" val="196008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r" rtl="1">
              <a:buNone/>
            </a:pPr>
            <a:r>
              <a:rPr lang="fa-IR" dirty="0" smtClean="0">
                <a:solidFill>
                  <a:srgbClr val="C00000"/>
                </a:solidFill>
                <a:latin typeface="Calibri"/>
                <a:ea typeface="Calibri"/>
                <a:cs typeface="B Titr" pitchFamily="2" charset="-78"/>
              </a:rPr>
              <a:t>3</a:t>
            </a:r>
            <a:r>
              <a:rPr lang="ar-SA" dirty="0" smtClean="0">
                <a:solidFill>
                  <a:srgbClr val="C00000"/>
                </a:solidFill>
                <a:latin typeface="Calibri"/>
                <a:ea typeface="Calibri"/>
                <a:cs typeface="B Titr" pitchFamily="2" charset="-78"/>
              </a:rPr>
              <a:t>. </a:t>
            </a:r>
            <a:r>
              <a:rPr lang="ar-SA" dirty="0">
                <a:solidFill>
                  <a:srgbClr val="C00000"/>
                </a:solidFill>
                <a:latin typeface="Calibri"/>
                <a:ea typeface="Calibri"/>
                <a:cs typeface="B Titr" pitchFamily="2" charset="-78"/>
              </a:rPr>
              <a:t>قداست‏زدايي از احکام </a:t>
            </a:r>
            <a:r>
              <a:rPr lang="ar-SA" dirty="0" smtClean="0">
                <a:solidFill>
                  <a:srgbClr val="C00000"/>
                </a:solidFill>
                <a:latin typeface="Calibri"/>
                <a:ea typeface="Calibri"/>
                <a:cs typeface="B Titr" pitchFamily="2" charset="-78"/>
              </a:rPr>
              <a:t>دين</a:t>
            </a:r>
            <a:r>
              <a:rPr lang="fa-IR" dirty="0" smtClean="0">
                <a:solidFill>
                  <a:srgbClr val="C00000"/>
                </a:solidFill>
                <a:latin typeface="Calibri"/>
                <a:ea typeface="Calibri"/>
                <a:cs typeface="B Titr" pitchFamily="2" charset="-78"/>
              </a:rPr>
              <a:t>؛</a:t>
            </a:r>
          </a:p>
          <a:p>
            <a:pPr marL="0" indent="0" algn="justLow" rtl="1">
              <a:buNone/>
            </a:pPr>
            <a:r>
              <a:rPr lang="ar-SA" b="1" dirty="0">
                <a:latin typeface="Calibri"/>
                <a:ea typeface="Calibri"/>
                <a:cs typeface="B Lotus"/>
              </a:rPr>
              <a:t>شکستن حريم احکام </a:t>
            </a:r>
            <a:r>
              <a:rPr lang="ar-SA" b="1" dirty="0" smtClean="0">
                <a:latin typeface="Calibri"/>
                <a:ea typeface="Calibri"/>
                <a:cs typeface="B Lotus"/>
              </a:rPr>
              <a:t>خدا</a:t>
            </a:r>
            <a:r>
              <a:rPr lang="fa-IR" b="1" dirty="0" smtClean="0">
                <a:latin typeface="Calibri"/>
                <a:ea typeface="Calibri"/>
                <a:cs typeface="B Lotus"/>
              </a:rPr>
              <a:t> یکی از اهداف این جریان بوده </a:t>
            </a:r>
            <a:r>
              <a:rPr lang="ar-SA" b="1" dirty="0">
                <a:latin typeface="Calibri"/>
                <a:ea typeface="Calibri"/>
                <a:cs typeface="B Lotus"/>
              </a:rPr>
              <a:t>امروزه نيز مسئله گسترش فساد جنسي و اخلاقي و اقتصادي از راهکارهاي رسمي استکبار براي از بين بردن قداست حلال و </a:t>
            </a:r>
            <a:r>
              <a:rPr lang="ar-SA" b="1" dirty="0" smtClean="0">
                <a:latin typeface="Calibri"/>
                <a:ea typeface="Calibri"/>
                <a:cs typeface="B Lotus"/>
              </a:rPr>
              <a:t>حرام </a:t>
            </a:r>
            <a:r>
              <a:rPr lang="ar-SA" b="1" dirty="0">
                <a:latin typeface="Calibri"/>
                <a:ea typeface="Calibri"/>
                <a:cs typeface="B Lotus"/>
              </a:rPr>
              <a:t>ديني است. </a:t>
            </a:r>
            <a:endParaRPr lang="fa-IR" b="1" dirty="0" smtClean="0">
              <a:latin typeface="Calibri"/>
              <a:ea typeface="Calibri"/>
              <a:cs typeface="B Lotus"/>
            </a:endParaRPr>
          </a:p>
          <a:p>
            <a:pPr marL="0" marR="0" indent="0" algn="justLow" rtl="1">
              <a:lnSpc>
                <a:spcPts val="2500"/>
              </a:lnSpc>
              <a:spcBef>
                <a:spcPts val="1500"/>
              </a:spcBef>
              <a:spcAft>
                <a:spcPts val="0"/>
              </a:spcAft>
              <a:buNone/>
            </a:pPr>
            <a:r>
              <a:rPr lang="fa-IR" b="1" dirty="0" smtClean="0">
                <a:solidFill>
                  <a:srgbClr val="C00000"/>
                </a:solidFill>
                <a:latin typeface="Cambria"/>
                <a:ea typeface="Times New Roman"/>
                <a:cs typeface="B Titr" pitchFamily="2" charset="-78"/>
              </a:rPr>
              <a:t>4</a:t>
            </a:r>
            <a:r>
              <a:rPr lang="ar-SA" b="1" dirty="0" smtClean="0">
                <a:solidFill>
                  <a:srgbClr val="C00000"/>
                </a:solidFill>
                <a:latin typeface="Cambria"/>
                <a:ea typeface="Times New Roman"/>
                <a:cs typeface="B Titr" pitchFamily="2" charset="-78"/>
              </a:rPr>
              <a:t>. </a:t>
            </a:r>
            <a:r>
              <a:rPr lang="ar-SA" b="1" dirty="0">
                <a:solidFill>
                  <a:srgbClr val="C00000"/>
                </a:solidFill>
                <a:latin typeface="Cambria"/>
                <a:ea typeface="Times New Roman"/>
                <a:cs typeface="B Titr" pitchFamily="2" charset="-78"/>
              </a:rPr>
              <a:t>دشمني با دين </a:t>
            </a:r>
            <a:r>
              <a:rPr lang="ar-SA" b="1" dirty="0" smtClean="0">
                <a:solidFill>
                  <a:srgbClr val="C00000"/>
                </a:solidFill>
                <a:latin typeface="Cambria"/>
                <a:ea typeface="Times New Roman"/>
                <a:cs typeface="B Titr" pitchFamily="2" charset="-78"/>
              </a:rPr>
              <a:t>اسلام</a:t>
            </a:r>
            <a:r>
              <a:rPr lang="fa-IR" b="1" dirty="0" smtClean="0">
                <a:solidFill>
                  <a:srgbClr val="C00000"/>
                </a:solidFill>
                <a:latin typeface="Cambria"/>
                <a:ea typeface="Times New Roman"/>
                <a:cs typeface="B Titr" pitchFamily="2" charset="-78"/>
              </a:rPr>
              <a:t>؛</a:t>
            </a:r>
            <a:endParaRPr lang="en-US" sz="2000" b="1" dirty="0">
              <a:solidFill>
                <a:srgbClr val="C00000"/>
              </a:solidFill>
              <a:latin typeface="Cambria"/>
              <a:ea typeface="Times New Roman"/>
              <a:cs typeface="B Titr" pitchFamily="2" charset="-78"/>
            </a:endParaRPr>
          </a:p>
          <a:p>
            <a:pPr marL="0" indent="0" algn="justLow" rtl="1">
              <a:buNone/>
            </a:pPr>
            <a:r>
              <a:rPr lang="ar-SA" b="1" dirty="0">
                <a:latin typeface="Calibri"/>
                <a:ea typeface="Calibri"/>
                <a:cs typeface="B Lotus"/>
              </a:rPr>
              <a:t>بني‏اميه هيچ ميانة خوبي با دين </a:t>
            </a:r>
            <a:r>
              <a:rPr lang="fa-IR" b="1" dirty="0" smtClean="0">
                <a:latin typeface="Calibri"/>
                <a:ea typeface="Calibri"/>
                <a:cs typeface="B Lotus"/>
              </a:rPr>
              <a:t>نداشت</a:t>
            </a:r>
            <a:r>
              <a:rPr lang="ar-SA" b="1" dirty="0" smtClean="0">
                <a:latin typeface="Calibri"/>
                <a:ea typeface="Calibri"/>
                <a:cs typeface="B Lotus"/>
              </a:rPr>
              <a:t>. </a:t>
            </a:r>
            <a:r>
              <a:rPr lang="ar-SA" b="1" dirty="0">
                <a:latin typeface="Calibri"/>
                <a:ea typeface="Calibri"/>
                <a:cs typeface="B Lotus"/>
              </a:rPr>
              <a:t>آنها نه‌تنها خود عملاً به دين ملتزم </a:t>
            </a:r>
            <a:r>
              <a:rPr lang="fa-IR" b="1" dirty="0" smtClean="0">
                <a:latin typeface="Calibri"/>
                <a:ea typeface="Calibri"/>
                <a:cs typeface="B Lotus"/>
              </a:rPr>
              <a:t>نبودند</a:t>
            </a:r>
            <a:r>
              <a:rPr lang="ar-SA" b="1" dirty="0" smtClean="0">
                <a:latin typeface="Calibri"/>
                <a:ea typeface="Calibri"/>
                <a:cs typeface="B Lotus"/>
              </a:rPr>
              <a:t>، </a:t>
            </a:r>
            <a:r>
              <a:rPr lang="ar-SA" b="1" dirty="0">
                <a:latin typeface="Calibri"/>
                <a:ea typeface="Calibri"/>
                <a:cs typeface="B Lotus"/>
              </a:rPr>
              <a:t>بلکه اساساً با دين دشمني </a:t>
            </a:r>
            <a:r>
              <a:rPr lang="ar-SA" b="1" dirty="0" smtClean="0">
                <a:latin typeface="Calibri"/>
                <a:ea typeface="Calibri"/>
                <a:cs typeface="B Lotus"/>
              </a:rPr>
              <a:t>مي‌ورز</a:t>
            </a:r>
            <a:r>
              <a:rPr lang="fa-IR" b="1" dirty="0" smtClean="0">
                <a:latin typeface="Calibri"/>
                <a:ea typeface="Calibri"/>
                <a:cs typeface="B Lotus"/>
              </a:rPr>
              <a:t>ید</a:t>
            </a:r>
            <a:r>
              <a:rPr lang="ar-SA" b="1" dirty="0" smtClean="0">
                <a:latin typeface="Calibri"/>
                <a:ea typeface="Calibri"/>
                <a:cs typeface="B Lotus"/>
              </a:rPr>
              <a:t>ند</a:t>
            </a:r>
            <a:r>
              <a:rPr lang="fa-IR" b="1" dirty="0" smtClean="0">
                <a:latin typeface="Calibri"/>
                <a:ea typeface="Calibri"/>
                <a:cs typeface="B Lotus"/>
              </a:rPr>
              <a:t>،</a:t>
            </a:r>
            <a:r>
              <a:rPr lang="ar-SA" b="1" dirty="0">
                <a:latin typeface="Calibri"/>
                <a:ea typeface="Calibri"/>
                <a:cs typeface="B Lotus"/>
              </a:rPr>
              <a:t> بني‏اميه مفاهيم و تعاليم دين را به نفع خود تأويل مي‌کردند. آنان اعتقاد به خدا و ربوبيت الهي را انکار نمي‏کردند، ولي با رواج دادن جبرگرايي، رفتار خود را خواست خدا، و نهي از منکر را عملي عبث و بيهوده جلوه مي‏دادند.</a:t>
            </a:r>
            <a:endParaRPr lang="en-US" b="1" dirty="0">
              <a:solidFill>
                <a:srgbClr val="C00000"/>
              </a:solidFill>
              <a:cs typeface="B Titr" pitchFamily="2" charset="-78"/>
            </a:endParaRPr>
          </a:p>
        </p:txBody>
      </p:sp>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fa-IR" sz="6600" dirty="0">
                <a:solidFill>
                  <a:srgbClr val="99FF33"/>
                </a:solidFill>
                <a:latin typeface="Andalus" pitchFamily="18" charset="-78"/>
                <a:ea typeface="Times New Roman"/>
                <a:cs typeface="Andalus" pitchFamily="18" charset="-78"/>
              </a:rPr>
              <a:t>اهداف جریان زرسالاران برنداز؛</a:t>
            </a:r>
            <a:endParaRPr lang="en-US" dirty="0"/>
          </a:p>
        </p:txBody>
      </p:sp>
    </p:spTree>
    <p:extLst>
      <p:ext uri="{BB962C8B-B14F-4D97-AF65-F5344CB8AC3E}">
        <p14:creationId xmlns:p14="http://schemas.microsoft.com/office/powerpoint/2010/main" val="24034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Font typeface="Wingdings" pitchFamily="2" charset="2"/>
              <a:buChar char="v"/>
            </a:pPr>
            <a:r>
              <a:rPr lang="ar-SA" dirty="0" smtClean="0">
                <a:solidFill>
                  <a:srgbClr val="C00000"/>
                </a:solidFill>
                <a:latin typeface="Calibri"/>
                <a:ea typeface="Calibri"/>
                <a:cs typeface="B Titr" pitchFamily="2" charset="-78"/>
              </a:rPr>
              <a:t>راز </a:t>
            </a:r>
            <a:r>
              <a:rPr lang="ar-SA" dirty="0">
                <a:solidFill>
                  <a:srgbClr val="C00000"/>
                </a:solidFill>
                <a:latin typeface="Calibri"/>
                <a:ea typeface="Calibri"/>
                <a:cs typeface="B Titr" pitchFamily="2" charset="-78"/>
              </a:rPr>
              <a:t>مبارزة پي‏گير بني‏اميه با </a:t>
            </a:r>
            <a:r>
              <a:rPr lang="ar-SA" dirty="0" smtClean="0">
                <a:solidFill>
                  <a:srgbClr val="C00000"/>
                </a:solidFill>
                <a:latin typeface="Calibri"/>
                <a:ea typeface="Calibri"/>
                <a:cs typeface="B Titr" pitchFamily="2" charset="-78"/>
              </a:rPr>
              <a:t>اسلام</a:t>
            </a:r>
            <a:r>
              <a:rPr lang="fa-IR" dirty="0" smtClean="0">
                <a:solidFill>
                  <a:srgbClr val="C00000"/>
                </a:solidFill>
                <a:latin typeface="Calibri"/>
                <a:ea typeface="Calibri"/>
                <a:cs typeface="B Titr" pitchFamily="2" charset="-78"/>
              </a:rPr>
              <a:t> و اهلبیت ؛</a:t>
            </a:r>
          </a:p>
          <a:p>
            <a:pPr marL="0" indent="0" algn="r" rtl="1">
              <a:buNone/>
            </a:pPr>
            <a:endParaRPr lang="fa-IR" dirty="0" smtClean="0">
              <a:solidFill>
                <a:srgbClr val="C00000"/>
              </a:solidFill>
              <a:latin typeface="Calibri"/>
              <a:ea typeface="Calibri"/>
              <a:cs typeface="B Titr" pitchFamily="2" charset="-78"/>
            </a:endParaRPr>
          </a:p>
          <a:p>
            <a:pPr marL="0" indent="0" algn="r" rtl="1">
              <a:buNone/>
            </a:pPr>
            <a:endParaRPr lang="fa-IR" sz="2000" b="1" dirty="0" smtClean="0">
              <a:solidFill>
                <a:srgbClr val="0070C0"/>
              </a:solidFill>
              <a:latin typeface="Calibri"/>
              <a:ea typeface="Calibri"/>
              <a:cs typeface="B Lotus" pitchFamily="2" charset="-78"/>
            </a:endParaRPr>
          </a:p>
          <a:p>
            <a:pPr marL="0" indent="0" algn="r" rtl="1">
              <a:buNone/>
            </a:pPr>
            <a:endParaRPr lang="en-US" sz="2000" b="1" dirty="0">
              <a:solidFill>
                <a:srgbClr val="0070C0"/>
              </a:solidFill>
              <a:latin typeface="Calibri"/>
              <a:ea typeface="Calibri"/>
              <a:cs typeface="B Lotus" pitchFamily="2" charset="-78"/>
            </a:endParaRPr>
          </a:p>
          <a:p>
            <a:pPr marL="0" indent="0" algn="r" rtl="1">
              <a:buNone/>
            </a:pPr>
            <a:endParaRPr lang="fa-IR" sz="2800" b="1" dirty="0" smtClean="0">
              <a:solidFill>
                <a:srgbClr val="0070C0"/>
              </a:solidFill>
              <a:latin typeface="Calibri"/>
              <a:ea typeface="Calibri"/>
              <a:cs typeface="B Lotus" pitchFamily="2" charset="-78"/>
            </a:endParaRPr>
          </a:p>
          <a:p>
            <a:pPr marL="0" indent="0" algn="r" rtl="1">
              <a:buNone/>
            </a:pPr>
            <a:endParaRPr lang="fa-IR" sz="2800" b="1" dirty="0" smtClean="0">
              <a:solidFill>
                <a:srgbClr val="0070C0"/>
              </a:solidFill>
              <a:latin typeface="Calibri"/>
              <a:ea typeface="Calibri"/>
              <a:cs typeface="B Lotus" pitchFamily="2" charset="-78"/>
            </a:endParaRPr>
          </a:p>
          <a:p>
            <a:pPr marL="0" indent="0" algn="r" rtl="1">
              <a:buNone/>
            </a:pPr>
            <a:endParaRPr lang="fa-IR" b="1" dirty="0" smtClean="0">
              <a:solidFill>
                <a:srgbClr val="0070C0"/>
              </a:solidFill>
              <a:cs typeface="B Titr" pitchFamily="2" charset="-78"/>
            </a:endParaRPr>
          </a:p>
          <a:p>
            <a:pPr marL="0" indent="0" algn="r" rtl="1">
              <a:buNone/>
            </a:pPr>
            <a:endParaRPr lang="en-US" b="1" dirty="0">
              <a:solidFill>
                <a:srgbClr val="0070C0"/>
              </a:solidFill>
              <a:cs typeface="B Titr" pitchFamily="2" charset="-78"/>
            </a:endParaRPr>
          </a:p>
        </p:txBody>
      </p:sp>
      <p:sp>
        <p:nvSpPr>
          <p:cNvPr id="3" name="Title 2"/>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fa-IR" sz="6600" dirty="0">
                <a:solidFill>
                  <a:srgbClr val="99FF33"/>
                </a:solidFill>
                <a:latin typeface="Andalus" pitchFamily="18" charset="-78"/>
                <a:ea typeface="Times New Roman"/>
                <a:cs typeface="Andalus" pitchFamily="18" charset="-78"/>
              </a:rPr>
              <a:t>اهداف جریان زرسالاران برنداز؛</a:t>
            </a:r>
            <a:endParaRPr lang="en-US" dirty="0"/>
          </a:p>
        </p:txBody>
      </p:sp>
      <p:sp>
        <p:nvSpPr>
          <p:cNvPr id="5" name="Round Diagonal Corner Rectangle 4"/>
          <p:cNvSpPr/>
          <p:nvPr/>
        </p:nvSpPr>
        <p:spPr>
          <a:xfrm>
            <a:off x="3819526" y="2905125"/>
            <a:ext cx="7334250" cy="847725"/>
          </a:xfrm>
          <a:prstGeom prst="round2Diag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lvl="0" algn="r" rtl="1">
              <a:spcBef>
                <a:spcPct val="20000"/>
              </a:spcBef>
              <a:buClr>
                <a:srgbClr val="873624"/>
              </a:buClr>
            </a:pPr>
            <a:r>
              <a:rPr lang="fa-IR" sz="2800" b="1" dirty="0">
                <a:solidFill>
                  <a:schemeClr val="tx1"/>
                </a:solidFill>
                <a:latin typeface="Calibri"/>
                <a:ea typeface="Calibri"/>
                <a:cs typeface="B Lotus" pitchFamily="2" charset="-78"/>
              </a:rPr>
              <a:t>1. </a:t>
            </a:r>
            <a:r>
              <a:rPr lang="ar-SA" sz="2800" b="1" dirty="0">
                <a:solidFill>
                  <a:schemeClr val="tx1"/>
                </a:solidFill>
                <a:latin typeface="Calibri"/>
                <a:ea typeface="Calibri"/>
                <a:cs typeface="B Lotus" pitchFamily="2" charset="-78"/>
              </a:rPr>
              <a:t>رقابت نژادي، که در سه نسل متوالي متراکم شده بود؛</a:t>
            </a:r>
            <a:endParaRPr lang="fa-IR" sz="2800" b="1" dirty="0">
              <a:solidFill>
                <a:schemeClr val="tx1"/>
              </a:solidFill>
              <a:latin typeface="Calibri"/>
              <a:ea typeface="Calibri"/>
              <a:cs typeface="B Lotus" pitchFamily="2" charset="-78"/>
            </a:endParaRPr>
          </a:p>
        </p:txBody>
      </p:sp>
      <p:sp>
        <p:nvSpPr>
          <p:cNvPr id="6" name="Round Diagonal Corner Rectangle 5"/>
          <p:cNvSpPr/>
          <p:nvPr/>
        </p:nvSpPr>
        <p:spPr>
          <a:xfrm>
            <a:off x="3819526" y="3952875"/>
            <a:ext cx="7334249" cy="933450"/>
          </a:xfrm>
          <a:prstGeom prst="round2Diag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lvl="0" algn="r" rtl="1">
              <a:spcBef>
                <a:spcPct val="20000"/>
              </a:spcBef>
              <a:buClr>
                <a:srgbClr val="873624"/>
              </a:buClr>
            </a:pPr>
            <a:r>
              <a:rPr lang="fa-IR" sz="2800" b="1" dirty="0">
                <a:solidFill>
                  <a:schemeClr val="tx1"/>
                </a:solidFill>
                <a:latin typeface="Calibri"/>
                <a:ea typeface="Calibri"/>
                <a:cs typeface="B Lotus" pitchFamily="2" charset="-78"/>
              </a:rPr>
              <a:t>2. </a:t>
            </a:r>
            <a:r>
              <a:rPr lang="ar-SA" sz="2800" b="1" dirty="0">
                <a:solidFill>
                  <a:schemeClr val="tx1"/>
                </a:solidFill>
                <a:latin typeface="Calibri"/>
                <a:ea typeface="Calibri"/>
                <a:cs typeface="B Lotus" pitchFamily="2" charset="-78"/>
              </a:rPr>
              <a:t>تباين قوانين اسلامي با نظام زندگي اجتماعي رؤساي قريش</a:t>
            </a:r>
            <a:r>
              <a:rPr lang="fa-IR" sz="2800" b="1" dirty="0">
                <a:solidFill>
                  <a:schemeClr val="tx1"/>
                </a:solidFill>
                <a:latin typeface="Calibri"/>
                <a:ea typeface="Calibri"/>
                <a:cs typeface="B Lotus" pitchFamily="2" charset="-78"/>
              </a:rPr>
              <a:t>؛</a:t>
            </a:r>
          </a:p>
        </p:txBody>
      </p:sp>
      <p:sp>
        <p:nvSpPr>
          <p:cNvPr id="7" name="Round Diagonal Corner Rectangle 6"/>
          <p:cNvSpPr/>
          <p:nvPr/>
        </p:nvSpPr>
        <p:spPr>
          <a:xfrm>
            <a:off x="3819526" y="5105400"/>
            <a:ext cx="7334249" cy="914400"/>
          </a:xfrm>
          <a:prstGeom prst="round2Diag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lvl="0" algn="r" rtl="1">
              <a:spcBef>
                <a:spcPct val="20000"/>
              </a:spcBef>
              <a:buClr>
                <a:srgbClr val="873624"/>
              </a:buClr>
            </a:pPr>
            <a:r>
              <a:rPr lang="fa-IR" sz="3200" b="1" dirty="0">
                <a:solidFill>
                  <a:schemeClr val="tx1"/>
                </a:solidFill>
                <a:latin typeface="Calibri"/>
                <a:cs typeface="B Lotus" pitchFamily="2" charset="-78"/>
              </a:rPr>
              <a:t>3. </a:t>
            </a:r>
            <a:r>
              <a:rPr lang="ar-SA" sz="3200" b="1" dirty="0">
                <a:solidFill>
                  <a:schemeClr val="tx1"/>
                </a:solidFill>
                <a:cs typeface="B Lotus" pitchFamily="2" charset="-78"/>
              </a:rPr>
              <a:t>حسدورزي جريان زرسالار نسبت به امير مؤمنان</a:t>
            </a:r>
            <a:r>
              <a:rPr lang="fa-IR" sz="3200" b="1" dirty="0">
                <a:solidFill>
                  <a:schemeClr val="tx1"/>
                </a:solidFill>
                <a:cs typeface="B Lotus" pitchFamily="2" charset="-78"/>
              </a:rPr>
              <a:t>؛</a:t>
            </a:r>
          </a:p>
        </p:txBody>
      </p:sp>
    </p:spTree>
    <p:extLst>
      <p:ext uri="{BB962C8B-B14F-4D97-AF65-F5344CB8AC3E}">
        <p14:creationId xmlns:p14="http://schemas.microsoft.com/office/powerpoint/2010/main" val="13761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248348"/>
            <a:ext cx="10953750" cy="4257227"/>
          </a:xfrm>
        </p:spPr>
        <p:txBody>
          <a:bodyPr>
            <a:normAutofit lnSpcReduction="10000"/>
          </a:bodyPr>
          <a:lstStyle/>
          <a:p>
            <a:pPr algn="justLow" rtl="1"/>
            <a:r>
              <a:rPr lang="ar-SA" sz="2800" dirty="0">
                <a:latin typeface="Calibri"/>
                <a:ea typeface="Calibri"/>
                <a:cs typeface="B Lotus" pitchFamily="2" charset="-78"/>
              </a:rPr>
              <a:t>امير مؤمنان</a:t>
            </a:r>
            <a:r>
              <a:rPr lang="en-US" sz="2800" dirty="0">
                <a:latin typeface="AGA Arabesque"/>
                <a:ea typeface="Calibri"/>
                <a:cs typeface="B Lotus" pitchFamily="2" charset="-78"/>
              </a:rPr>
              <a:t></a:t>
            </a:r>
            <a:r>
              <a:rPr lang="ar-SA" sz="2800" dirty="0">
                <a:latin typeface="Calibri"/>
                <a:ea typeface="Calibri"/>
                <a:cs typeface="B Lotus" pitchFamily="2" charset="-78"/>
              </a:rPr>
              <a:t> مقابله با </a:t>
            </a:r>
            <a:r>
              <a:rPr lang="fa-IR" sz="2800" dirty="0" smtClean="0">
                <a:latin typeface="Calibri"/>
                <a:ea typeface="Calibri"/>
                <a:cs typeface="B Lotus" pitchFamily="2" charset="-78"/>
              </a:rPr>
              <a:t>زرسالارن </a:t>
            </a:r>
            <a:r>
              <a:rPr lang="ar-SA" sz="2800" dirty="0" smtClean="0">
                <a:latin typeface="Calibri"/>
                <a:ea typeface="Calibri"/>
                <a:cs typeface="B Lotus" pitchFamily="2" charset="-78"/>
              </a:rPr>
              <a:t>را </a:t>
            </a:r>
            <a:r>
              <a:rPr lang="ar-SA" sz="2800" dirty="0">
                <a:latin typeface="Calibri"/>
                <a:ea typeface="Calibri"/>
                <a:cs typeface="B Lotus" pitchFamily="2" charset="-78"/>
              </a:rPr>
              <a:t>در رأس سياست‏هاي اصلاحي حکومت خويش قرار داد و در حرکتي دوسويه، هم کوشيد ماهيت دروغين آنان را براي مردم روشن سازد، و هم در عمل دست آنها را از منصب‌‏هاي دولتي کوتاه </a:t>
            </a:r>
            <a:r>
              <a:rPr lang="ar-SA" sz="2800" dirty="0" smtClean="0">
                <a:latin typeface="Calibri"/>
                <a:ea typeface="Calibri"/>
                <a:cs typeface="B Lotus" pitchFamily="2" charset="-78"/>
              </a:rPr>
              <a:t>کند</a:t>
            </a:r>
            <a:r>
              <a:rPr lang="fa-IR" sz="2800" dirty="0" smtClean="0">
                <a:latin typeface="Calibri"/>
                <a:ea typeface="Calibri"/>
                <a:cs typeface="B Lotus" pitchFamily="2" charset="-78"/>
              </a:rPr>
              <a:t>. </a:t>
            </a:r>
            <a:r>
              <a:rPr lang="ar-SA" sz="2800" dirty="0">
                <a:latin typeface="Calibri"/>
                <a:ea typeface="Calibri"/>
                <a:cs typeface="B Lotus" pitchFamily="2" charset="-78"/>
              </a:rPr>
              <a:t>ناکثين و مارقين، هيچ‌يک در نزد </a:t>
            </a:r>
            <a:r>
              <a:rPr lang="ar-SA" sz="2800" dirty="0" smtClean="0">
                <a:latin typeface="Calibri"/>
                <a:ea typeface="Calibri"/>
                <a:cs typeface="B Lotus" pitchFamily="2" charset="-78"/>
              </a:rPr>
              <a:t>علي</a:t>
            </a:r>
            <a:r>
              <a:rPr lang="fa-IR" sz="2800" dirty="0" smtClean="0">
                <a:latin typeface="AGA Arabesque"/>
                <a:ea typeface="Calibri"/>
                <a:cs typeface="B Lotus" pitchFamily="2" charset="-78"/>
                <a:sym typeface="AGA Arabesque"/>
              </a:rPr>
              <a:t> </a:t>
            </a:r>
            <a:r>
              <a:rPr lang="ar-SA" sz="2800" dirty="0" smtClean="0">
                <a:latin typeface="Calibri"/>
                <a:ea typeface="Calibri"/>
                <a:cs typeface="B Lotus" pitchFamily="2" charset="-78"/>
              </a:rPr>
              <a:t>دشمن </a:t>
            </a:r>
            <a:r>
              <a:rPr lang="ar-SA" sz="2800" dirty="0">
                <a:latin typeface="Calibri"/>
                <a:ea typeface="Calibri"/>
                <a:cs typeface="B Lotus" pitchFamily="2" charset="-78"/>
              </a:rPr>
              <a:t>اصلي حکومت به شمار نمي‏آمدند. </a:t>
            </a:r>
            <a:endParaRPr lang="fa-IR" sz="2800" dirty="0" smtClean="0">
              <a:latin typeface="Calibri"/>
              <a:ea typeface="Calibri"/>
              <a:cs typeface="B Lotus" pitchFamily="2" charset="-78"/>
            </a:endParaRPr>
          </a:p>
          <a:p>
            <a:pPr algn="justLow" rtl="1"/>
            <a:r>
              <a:rPr lang="fa-IR" sz="2800" dirty="0">
                <a:solidFill>
                  <a:srgbClr val="C00000"/>
                </a:solidFill>
                <a:latin typeface="Calibri"/>
                <a:ea typeface="Calibri"/>
                <a:cs typeface="B Lotus"/>
              </a:rPr>
              <a:t> </a:t>
            </a:r>
            <a:r>
              <a:rPr lang="fa-IR" sz="2800" dirty="0" smtClean="0">
                <a:solidFill>
                  <a:srgbClr val="C00000"/>
                </a:solidFill>
                <a:latin typeface="Calibri"/>
                <a:ea typeface="Calibri"/>
                <a:cs typeface="B Lotus"/>
              </a:rPr>
              <a:t>از رفتار و گفتار حضرت امیر اینگونه می توان برداشت کرد که </a:t>
            </a:r>
            <a:r>
              <a:rPr lang="ar-SA" sz="2800" dirty="0" smtClean="0">
                <a:solidFill>
                  <a:srgbClr val="C00000"/>
                </a:solidFill>
                <a:latin typeface="Calibri"/>
                <a:ea typeface="Calibri"/>
                <a:cs typeface="B Lotus"/>
              </a:rPr>
              <a:t>اگر </a:t>
            </a:r>
            <a:r>
              <a:rPr lang="ar-SA" sz="2800" dirty="0">
                <a:solidFill>
                  <a:srgbClr val="C00000"/>
                </a:solidFill>
                <a:latin typeface="Calibri"/>
                <a:ea typeface="Calibri"/>
                <a:cs typeface="B Lotus"/>
              </a:rPr>
              <a:t>در جامعة اسلامي، جريان نفاق حکومت ديني را تهديد کند، مسلمانان مي‌بايد با آنان مانند کفار رفتار کنند و هيچ ترديدي در جهاد با آنان به خود راه ندهند و با صراحت، پيشينة سوئشان را به مردم گوشزد کنند. از همين روست که </a:t>
            </a:r>
            <a:r>
              <a:rPr lang="ar-SA" sz="2800" dirty="0" smtClean="0">
                <a:solidFill>
                  <a:srgbClr val="C00000"/>
                </a:solidFill>
                <a:latin typeface="Calibri"/>
                <a:ea typeface="Calibri"/>
                <a:cs typeface="B Lotus"/>
              </a:rPr>
              <a:t>حضرت</a:t>
            </a:r>
            <a:r>
              <a:rPr lang="fa-IR" sz="2000" dirty="0" smtClean="0">
                <a:solidFill>
                  <a:srgbClr val="C00000"/>
                </a:solidFill>
                <a:latin typeface="AGA Arabesque"/>
                <a:ea typeface="Calibri"/>
                <a:cs typeface="B Lotus"/>
                <a:sym typeface="AGA Arabesque"/>
              </a:rPr>
              <a:t> </a:t>
            </a:r>
            <a:r>
              <a:rPr lang="ar-SA" sz="2800" dirty="0" smtClean="0">
                <a:solidFill>
                  <a:srgbClr val="C00000"/>
                </a:solidFill>
                <a:latin typeface="Calibri"/>
                <a:ea typeface="Calibri"/>
                <a:cs typeface="B Lotus"/>
              </a:rPr>
              <a:t>در </a:t>
            </a:r>
            <a:r>
              <a:rPr lang="ar-SA" sz="2800" dirty="0">
                <a:solidFill>
                  <a:srgbClr val="C00000"/>
                </a:solidFill>
                <a:latin typeface="Calibri"/>
                <a:ea typeface="Calibri"/>
                <a:cs typeface="B Lotus"/>
              </a:rPr>
              <a:t>قبال امويان، تقوا را در افشاگري و بيان مفاسد آنان </a:t>
            </a:r>
            <a:r>
              <a:rPr lang="ar-SA" sz="2800" dirty="0" smtClean="0">
                <a:solidFill>
                  <a:srgbClr val="C00000"/>
                </a:solidFill>
                <a:latin typeface="Calibri"/>
                <a:ea typeface="Calibri"/>
                <a:cs typeface="B Lotus"/>
              </a:rPr>
              <a:t>مي‌بينند</a:t>
            </a:r>
            <a:r>
              <a:rPr lang="fa-IR" sz="2800" dirty="0" smtClean="0">
                <a:solidFill>
                  <a:srgbClr val="C00000"/>
                </a:solidFill>
                <a:latin typeface="Calibri"/>
                <a:ea typeface="Calibri"/>
                <a:cs typeface="B Lotus"/>
              </a:rPr>
              <a:t>.</a:t>
            </a:r>
            <a:r>
              <a:rPr lang="ar-SA" sz="2800" dirty="0" smtClean="0">
                <a:solidFill>
                  <a:srgbClr val="C00000"/>
                </a:solidFill>
                <a:latin typeface="Calibri"/>
                <a:ea typeface="Calibri"/>
                <a:cs typeface="B Lotus"/>
              </a:rPr>
              <a:t> </a:t>
            </a:r>
            <a:endParaRPr lang="fa-IR" sz="2800" dirty="0" smtClean="0">
              <a:solidFill>
                <a:srgbClr val="C00000"/>
              </a:solidFill>
              <a:latin typeface="Calibri"/>
              <a:ea typeface="Calibri"/>
              <a:cs typeface="B Lotus"/>
            </a:endParaRPr>
          </a:p>
          <a:p>
            <a:pPr algn="justLow" rtl="1"/>
            <a:r>
              <a:rPr lang="ar-SA" sz="2800" dirty="0">
                <a:cs typeface="B Lotus" pitchFamily="2" charset="-78"/>
              </a:rPr>
              <a:t>از منظر حضرت امام علي</a:t>
            </a:r>
            <a:r>
              <a:rPr lang="en-US" sz="2800" dirty="0">
                <a:cs typeface="B Lotus" pitchFamily="2" charset="-78"/>
              </a:rPr>
              <a:t></a:t>
            </a:r>
            <a:r>
              <a:rPr lang="ar-SA" sz="2800" dirty="0">
                <a:cs typeface="B Lotus" pitchFamily="2" charset="-78"/>
              </a:rPr>
              <a:t> آنان خطرناک‌ترين و مخوف‌ترين جريان معارض دين و اصحاب راستين آن به‌شمار مي‌آمدند؛ به‌طوري که در پي استحاله و نابودي دين و متدينان بودند.</a:t>
            </a:r>
            <a:endParaRPr lang="en-US" sz="2800" dirty="0">
              <a:cs typeface="B Lotus" pitchFamily="2" charset="-78"/>
            </a:endParaRPr>
          </a:p>
          <a:p>
            <a:pPr algn="justLow" rtl="1"/>
            <a:endParaRPr lang="en-US" sz="2600" dirty="0">
              <a:cs typeface="B Lotus" pitchFamily="2" charset="-78"/>
            </a:endParaRPr>
          </a:p>
        </p:txBody>
      </p:sp>
      <p:sp>
        <p:nvSpPr>
          <p:cNvPr id="3" name="Title 2"/>
          <p:cNvSpPr>
            <a:spLocks noGrp="1"/>
          </p:cNvSpPr>
          <p:nvPr>
            <p:ph type="title"/>
          </p:nvPr>
        </p:nvSpPr>
        <p:spPr>
          <a:xfrm>
            <a:off x="590550" y="570156"/>
            <a:ext cx="11010899" cy="1054250"/>
          </a:xfrm>
        </p:spPr>
        <p:style>
          <a:lnRef idx="2">
            <a:schemeClr val="dk1">
              <a:shade val="50000"/>
            </a:schemeClr>
          </a:lnRef>
          <a:fillRef idx="1">
            <a:schemeClr val="dk1"/>
          </a:fillRef>
          <a:effectRef idx="0">
            <a:schemeClr val="dk1"/>
          </a:effectRef>
          <a:fontRef idx="minor">
            <a:schemeClr val="lt1"/>
          </a:fontRef>
        </p:style>
        <p:txBody>
          <a:bodyPr/>
          <a:lstStyle/>
          <a:p>
            <a:r>
              <a:rPr lang="fa-IR" sz="8000" dirty="0" smtClean="0">
                <a:solidFill>
                  <a:schemeClr val="accent5">
                    <a:lumMod val="20000"/>
                    <a:lumOff val="80000"/>
                  </a:schemeClr>
                </a:solidFill>
                <a:latin typeface="Andalus" pitchFamily="18" charset="-78"/>
                <a:cs typeface="Andalus" pitchFamily="18" charset="-78"/>
              </a:rPr>
              <a:t>زرسالار در نگاه امیرالمومنین؛</a:t>
            </a:r>
            <a:endParaRPr lang="en-US" sz="8000" dirty="0">
              <a:solidFill>
                <a:schemeClr val="accent5">
                  <a:lumMod val="20000"/>
                  <a:lumOff val="80000"/>
                </a:schemeClr>
              </a:solidFill>
              <a:latin typeface="Andalus" pitchFamily="18" charset="-78"/>
              <a:cs typeface="Andalus" pitchFamily="18" charset="-78"/>
            </a:endParaRPr>
          </a:p>
        </p:txBody>
      </p:sp>
    </p:spTree>
    <p:extLst>
      <p:ext uri="{BB962C8B-B14F-4D97-AF65-F5344CB8AC3E}">
        <p14:creationId xmlns:p14="http://schemas.microsoft.com/office/powerpoint/2010/main" val="22856361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2083778"/>
            <a:ext cx="11403623" cy="4396154"/>
          </a:xfrm>
        </p:spPr>
        <p:txBody>
          <a:bodyPr>
            <a:noAutofit/>
          </a:bodyPr>
          <a:lstStyle/>
          <a:p>
            <a:pPr algn="just" rtl="1"/>
            <a:r>
              <a:rPr lang="fa-IR" sz="2800" dirty="0" smtClean="0">
                <a:solidFill>
                  <a:srgbClr val="C00000"/>
                </a:solidFill>
                <a:effectLst>
                  <a:outerShdw blurRad="38100" dist="38100" dir="2700000" algn="tl">
                    <a:srgbClr val="000000">
                      <a:alpha val="43137"/>
                    </a:srgbClr>
                  </a:outerShdw>
                </a:effectLst>
                <a:cs typeface="B Lotus" pitchFamily="2" charset="-78"/>
              </a:rPr>
              <a:t>برخی می گویند به هیچ عنوان نمی شود از تاریخ عبرت گرفت و اگر تاریخ می خوانیم فقط برای ارضای حس کجکاویمان است و بس. </a:t>
            </a:r>
            <a:r>
              <a:rPr lang="fa-IR" sz="2800" dirty="0" smtClean="0">
                <a:solidFill>
                  <a:schemeClr val="tx1"/>
                </a:solidFill>
                <a:effectLst>
                  <a:outerShdw blurRad="38100" dist="38100" dir="2700000" algn="tl">
                    <a:srgbClr val="000000">
                      <a:alpha val="43137"/>
                    </a:srgbClr>
                  </a:outerShdw>
                </a:effectLst>
                <a:cs typeface="B Lotus" pitchFamily="2" charset="-78"/>
              </a:rPr>
              <a:t>در ادامه می گویند </a:t>
            </a:r>
            <a:r>
              <a:rPr lang="fa-IR" sz="2800" dirty="0" smtClean="0">
                <a:solidFill>
                  <a:srgbClr val="C00000"/>
                </a:solidFill>
                <a:effectLst>
                  <a:outerShdw blurRad="38100" dist="38100" dir="2700000" algn="tl">
                    <a:srgbClr val="000000">
                      <a:alpha val="43137"/>
                    </a:srgbClr>
                  </a:outerShdw>
                </a:effectLst>
                <a:cs typeface="B Lotus" pitchFamily="2" charset="-78"/>
              </a:rPr>
              <a:t>چگونه می توان از سرگذشت یک فردو یا یک گروه و جامعه ای در تاریخ عبرت گرفت در حالیکه مولفه های هویت ساز گذشتگانمان با ما بسیار متفاوت است. بطور مثال فرد و یا جامعه ای را در که گذشته حیات داشته است چگونه می توان از سرگذشت او عبرت بگیرم در حالیکه ژن او ، خانواده او، دایره دوستانشان، جامعه ای که در آن زندگی می کردند، حتی آب هوا و جغرافیا و فرهنگ آنها با ما متفاوت است، حال چگونه می شود عبرت گرفت؟ لزوما برای عبرت گیری باید وجه مشترکی بین ما و گذشتگانمان باشد، که نیست.</a:t>
            </a:r>
          </a:p>
          <a:p>
            <a:pPr algn="just" rtl="1">
              <a:buFont typeface="Wingdings" pitchFamily="2" charset="2"/>
              <a:buChar char="ü"/>
            </a:pPr>
            <a:r>
              <a:rPr lang="fa-IR" sz="2800" b="1" dirty="0" smtClean="0">
                <a:solidFill>
                  <a:srgbClr val="0070C0"/>
                </a:solidFill>
                <a:effectLst>
                  <a:outerShdw blurRad="38100" dist="38100" dir="2700000" algn="tl">
                    <a:srgbClr val="000000">
                      <a:alpha val="43137"/>
                    </a:srgbClr>
                  </a:outerShdw>
                </a:effectLst>
                <a:cs typeface="B Lotus" pitchFamily="2" charset="-78"/>
              </a:rPr>
              <a:t>پاسخ به شبهه</a:t>
            </a:r>
            <a:endParaRPr lang="fa-IR" sz="2800" b="1" dirty="0">
              <a:solidFill>
                <a:srgbClr val="0070C0"/>
              </a:solidFill>
              <a:effectLst>
                <a:outerShdw blurRad="38100" dist="38100" dir="2700000" algn="tl">
                  <a:srgbClr val="000000">
                    <a:alpha val="43137"/>
                  </a:srgbClr>
                </a:outerShdw>
              </a:effectLst>
              <a:cs typeface="B Lotus" pitchFamily="2" charset="-78"/>
            </a:endParaRPr>
          </a:p>
          <a:p>
            <a:pPr marL="457200" indent="-457200" algn="just" rtl="1">
              <a:buFont typeface="+mj-lt"/>
              <a:buAutoNum type="arabicPeriod"/>
            </a:pPr>
            <a:r>
              <a:rPr lang="fa-IR" sz="2800" dirty="0" smtClean="0">
                <a:solidFill>
                  <a:schemeClr val="tx1"/>
                </a:solidFill>
                <a:effectLst>
                  <a:outerShdw blurRad="38100" dist="38100" dir="2700000" algn="tl">
                    <a:srgbClr val="000000">
                      <a:alpha val="43137"/>
                    </a:srgbClr>
                  </a:outerShdw>
                </a:effectLst>
                <a:cs typeface="B Lotus" pitchFamily="2" charset="-78"/>
              </a:rPr>
              <a:t>مشترکات ثابت انسانی؛</a:t>
            </a:r>
          </a:p>
          <a:p>
            <a:pPr marL="457200" indent="-457200" algn="just" rtl="1">
              <a:buFont typeface="+mj-lt"/>
              <a:buAutoNum type="arabicPeriod"/>
            </a:pPr>
            <a:r>
              <a:rPr lang="fa-IR" sz="2800" dirty="0" smtClean="0">
                <a:solidFill>
                  <a:schemeClr val="tx1"/>
                </a:solidFill>
                <a:effectLst>
                  <a:outerShdw blurRad="38100" dist="38100" dir="2700000" algn="tl">
                    <a:srgbClr val="000000">
                      <a:alpha val="43137"/>
                    </a:srgbClr>
                  </a:outerShdw>
                </a:effectLst>
                <a:cs typeface="B Lotus" pitchFamily="2" charset="-78"/>
              </a:rPr>
              <a:t>قوانین و سنن ثابت الهی؛</a:t>
            </a:r>
            <a:endParaRPr lang="en-US" sz="2800" dirty="0">
              <a:solidFill>
                <a:schemeClr val="tx1"/>
              </a:solidFill>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a:blipFill>
            <a:blip r:embed="rId2"/>
            <a:tile tx="0" ty="0" sx="100000" sy="100000" flip="none" algn="tl"/>
          </a:blipFill>
        </p:spPr>
        <p:txBody>
          <a:bodyPr/>
          <a:lstStyle/>
          <a:p>
            <a:r>
              <a:rPr lang="fa-IR" sz="8000" dirty="0" smtClean="0">
                <a:solidFill>
                  <a:srgbClr val="FFFF00"/>
                </a:solidFill>
                <a:cs typeface="B Aseman" pitchFamily="2" charset="-78"/>
              </a:rPr>
              <a:t>پاسخ به یک شبهه</a:t>
            </a:r>
            <a:endParaRPr lang="en-US" sz="8000" dirty="0">
              <a:solidFill>
                <a:srgbClr val="FFFF00"/>
              </a:solidFill>
              <a:cs typeface="B Aseman" pitchFamily="2" charset="-78"/>
            </a:endParaRPr>
          </a:p>
        </p:txBody>
      </p:sp>
    </p:spTree>
    <p:extLst>
      <p:ext uri="{BB962C8B-B14F-4D97-AF65-F5344CB8AC3E}">
        <p14:creationId xmlns:p14="http://schemas.microsoft.com/office/powerpoint/2010/main" val="34963812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marR="0" indent="0" algn="justLow" rtl="1">
              <a:lnSpc>
                <a:spcPts val="4400"/>
              </a:lnSpc>
              <a:spcBef>
                <a:spcPts val="0"/>
              </a:spcBef>
              <a:spcAft>
                <a:spcPts val="0"/>
              </a:spcAft>
            </a:pPr>
            <a:r>
              <a:rPr lang="ar-SA" dirty="0">
                <a:latin typeface="Calibri"/>
                <a:ea typeface="Calibri"/>
                <a:cs typeface="B Lotus"/>
              </a:rPr>
              <a:t>يکي از جريان‌هاي معارض اهل‌بيت</a:t>
            </a:r>
            <a:r>
              <a:rPr lang="en-US" sz="1800" dirty="0">
                <a:latin typeface="AGA Arabesque"/>
                <a:ea typeface="Calibri"/>
                <a:cs typeface="B Lotus"/>
              </a:rPr>
              <a:t></a:t>
            </a:r>
            <a:r>
              <a:rPr lang="fa-IR" dirty="0">
                <a:latin typeface="Calibri"/>
                <a:ea typeface="Calibri"/>
                <a:cs typeface="B Lotus"/>
              </a:rPr>
              <a:t> که در دوران حکومت آن حضرات بر ضد آنان جنگ به پاکردند، صدارت‌طلبان بيعت‌شکن بودند که در تاريخ به «ناکثين» معروف‌اند.  ناکثين به اين دليل که بيعتشان با </a:t>
            </a:r>
            <a:r>
              <a:rPr lang="fa-IR" dirty="0" smtClean="0">
                <a:latin typeface="Calibri"/>
                <a:ea typeface="Calibri"/>
                <a:cs typeface="B Lotus"/>
              </a:rPr>
              <a:t>اهل‌بيت</a:t>
            </a:r>
            <a:r>
              <a:rPr lang="fa-IR" sz="1800" dirty="0" smtClean="0">
                <a:latin typeface="AGA Arabesque"/>
                <a:ea typeface="Calibri"/>
                <a:cs typeface="B Lotus"/>
                <a:sym typeface="AGA Arabesque"/>
              </a:rPr>
              <a:t> </a:t>
            </a:r>
            <a:r>
              <a:rPr lang="fa-IR" dirty="0" smtClean="0">
                <a:latin typeface="Calibri"/>
                <a:ea typeface="Calibri"/>
                <a:cs typeface="B Lotus"/>
              </a:rPr>
              <a:t>را </a:t>
            </a:r>
            <a:r>
              <a:rPr lang="fa-IR" dirty="0">
                <a:latin typeface="Calibri"/>
                <a:ea typeface="Calibri"/>
                <a:cs typeface="B Lotus"/>
              </a:rPr>
              <a:t>شکستند به بيعت‌شکنان معروف‌اند و از آن رو که براي به‌دست گرفتن قدرت طغيان کردند صدارت‌طلب نام گرفتند؛ سران اين جريان مناصب مهمي را از امام </a:t>
            </a:r>
            <a:r>
              <a:rPr lang="fa-IR" dirty="0" smtClean="0">
                <a:latin typeface="Calibri"/>
                <a:ea typeface="Calibri"/>
                <a:cs typeface="B Lotus"/>
              </a:rPr>
              <a:t>علي</a:t>
            </a:r>
            <a:r>
              <a:rPr lang="fa-IR" sz="1800" dirty="0" smtClean="0">
                <a:latin typeface="AGA Arabesque"/>
                <a:ea typeface="Calibri"/>
                <a:cs typeface="B Lotus"/>
                <a:sym typeface="AGA Arabesque"/>
              </a:rPr>
              <a:t> </a:t>
            </a:r>
            <a:r>
              <a:rPr lang="fa-IR" dirty="0" smtClean="0">
                <a:latin typeface="Calibri"/>
                <a:ea typeface="Calibri"/>
                <a:cs typeface="B Lotus"/>
              </a:rPr>
              <a:t>طلب </a:t>
            </a:r>
            <a:r>
              <a:rPr lang="fa-IR" dirty="0">
                <a:latin typeface="Calibri"/>
                <a:ea typeface="Calibri"/>
                <a:cs typeface="B Lotus"/>
              </a:rPr>
              <a:t>کردند، اما چون به خواسته‌شان نرسيدند،‌ به مخالفت و نزاع با آن حضرت پرداختند. از همين رو آنها را جريان صدارت‌طلب ناميده‌ايم، و از آنجا که ابتدا با آن حضرت بيعت کردند، سپس بيعتشان را شکستند آنان را بيعت‌شکن لقب داده‌ايم.</a:t>
            </a:r>
            <a:endParaRPr lang="en-US" sz="1800" dirty="0">
              <a:latin typeface="Calibri"/>
              <a:ea typeface="Calibri"/>
              <a:cs typeface="B Lotus"/>
            </a:endParaRPr>
          </a:p>
          <a:p>
            <a:pPr algn="r" rtl="1"/>
            <a:r>
              <a:rPr lang="fa-IR" b="1" dirty="0">
                <a:solidFill>
                  <a:srgbClr val="FF0000"/>
                </a:solidFill>
                <a:latin typeface="Calibri"/>
                <a:ea typeface="Calibri"/>
                <a:cs typeface="B Lotus"/>
              </a:rPr>
              <a:t>طلحه و زبير و عايشه از سران اين جريان بودند،</a:t>
            </a:r>
            <a:endParaRPr lang="en-US" b="1" dirty="0">
              <a:solidFill>
                <a:srgbClr val="FF0000"/>
              </a:solidFill>
            </a:endParaRPr>
          </a:p>
        </p:txBody>
      </p:sp>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rtl="1"/>
            <a:r>
              <a:rPr lang="fa-IR" sz="6000" dirty="0">
                <a:solidFill>
                  <a:schemeClr val="accent2">
                    <a:lumMod val="50000"/>
                  </a:schemeClr>
                </a:solidFill>
                <a:cs typeface="Far.Contrast" pitchFamily="18" charset="-78"/>
              </a:rPr>
              <a:t>جريان صدارت‌طلبان بيعت‌شکن </a:t>
            </a:r>
            <a:endParaRPr lang="en-US" sz="6000" dirty="0">
              <a:solidFill>
                <a:schemeClr val="accent2">
                  <a:lumMod val="50000"/>
                </a:schemeClr>
              </a:solidFill>
              <a:cs typeface="Far.Contrast" pitchFamily="18" charset="-78"/>
            </a:endParaRPr>
          </a:p>
        </p:txBody>
      </p:sp>
    </p:spTree>
    <p:extLst>
      <p:ext uri="{BB962C8B-B14F-4D97-AF65-F5344CB8AC3E}">
        <p14:creationId xmlns:p14="http://schemas.microsoft.com/office/powerpoint/2010/main" val="4688484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Low" rtl="1">
              <a:buFont typeface="Wingdings" pitchFamily="2" charset="2"/>
              <a:buChar char="v"/>
            </a:pPr>
            <a:r>
              <a:rPr lang="fa-IR" sz="2600" dirty="0">
                <a:solidFill>
                  <a:srgbClr val="FF0000"/>
                </a:solidFill>
                <a:cs typeface="B Titr" pitchFamily="2" charset="-78"/>
              </a:rPr>
              <a:t>مقدمات شکل گیری جریان صدارت‌طلبان بيعت‌شکن </a:t>
            </a:r>
            <a:r>
              <a:rPr lang="fa-IR" sz="2600" dirty="0" smtClean="0">
                <a:solidFill>
                  <a:srgbClr val="FF0000"/>
                </a:solidFill>
                <a:cs typeface="B Titr" pitchFamily="2" charset="-78"/>
              </a:rPr>
              <a:t>؛</a:t>
            </a:r>
          </a:p>
          <a:p>
            <a:pPr marL="0" indent="0" algn="justLow" rtl="1">
              <a:buNone/>
            </a:pPr>
            <a:endParaRPr lang="fa-IR" sz="2600" b="1" dirty="0" smtClean="0">
              <a:solidFill>
                <a:srgbClr val="FF0000"/>
              </a:solidFill>
              <a:cs typeface="B Titr" pitchFamily="2" charset="-78"/>
            </a:endParaRPr>
          </a:p>
          <a:p>
            <a:pPr marL="0" indent="0" algn="justLow" rtl="1">
              <a:buNone/>
            </a:pPr>
            <a:endParaRPr lang="fa-IR" sz="2600" b="1" dirty="0" smtClean="0">
              <a:cs typeface="B Lotus" pitchFamily="2" charset="-78"/>
            </a:endParaRPr>
          </a:p>
          <a:p>
            <a:pPr marL="0" indent="0" algn="justLow" rtl="1">
              <a:buNone/>
            </a:pPr>
            <a:endParaRPr lang="fa-IR" sz="2600" b="1" dirty="0" smtClean="0">
              <a:cs typeface="B Lotus" pitchFamily="2" charset="-78"/>
            </a:endParaRPr>
          </a:p>
          <a:p>
            <a:pPr marL="0" indent="0" algn="justLow" rtl="1">
              <a:buNone/>
            </a:pPr>
            <a:endParaRPr lang="fa-IR" sz="2600" b="1" dirty="0" smtClean="0">
              <a:cs typeface="B Lotus" pitchFamily="2" charset="-78"/>
            </a:endParaRPr>
          </a:p>
        </p:txBody>
      </p:sp>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sz="6000" dirty="0">
                <a:solidFill>
                  <a:srgbClr val="D6862D">
                    <a:lumMod val="50000"/>
                  </a:srgbClr>
                </a:solidFill>
                <a:cs typeface="Far.Contrast" pitchFamily="18" charset="-78"/>
              </a:rPr>
              <a:t>جريان صدارت‌طلبان بيعت‌شکن </a:t>
            </a:r>
            <a:endParaRPr lang="en-US" sz="3200" dirty="0"/>
          </a:p>
        </p:txBody>
      </p:sp>
      <p:sp>
        <p:nvSpPr>
          <p:cNvPr id="4" name="Round Single Corner Rectangle 3"/>
          <p:cNvSpPr/>
          <p:nvPr/>
        </p:nvSpPr>
        <p:spPr>
          <a:xfrm>
            <a:off x="5486400" y="2895600"/>
            <a:ext cx="5600700" cy="914400"/>
          </a:xfrm>
          <a:prstGeom prst="round1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Low" rtl="1">
              <a:spcBef>
                <a:spcPct val="20000"/>
              </a:spcBef>
              <a:buClr>
                <a:srgbClr val="873624"/>
              </a:buClr>
            </a:pPr>
            <a:r>
              <a:rPr lang="fa-IR" sz="3200" b="1" dirty="0">
                <a:solidFill>
                  <a:prstClr val="black"/>
                </a:solidFill>
                <a:cs typeface="B Lotus" pitchFamily="2" charset="-78"/>
              </a:rPr>
              <a:t>کینه و حسادت نسبت به امیرالمومنین؛</a:t>
            </a:r>
          </a:p>
        </p:txBody>
      </p:sp>
      <p:sp>
        <p:nvSpPr>
          <p:cNvPr id="5" name="Round Single Corner Rectangle 4"/>
          <p:cNvSpPr/>
          <p:nvPr/>
        </p:nvSpPr>
        <p:spPr>
          <a:xfrm>
            <a:off x="5486400" y="4010024"/>
            <a:ext cx="5600700" cy="828675"/>
          </a:xfrm>
          <a:prstGeom prst="round1Rect">
            <a:avLst/>
          </a:prstGeom>
        </p:spPr>
        <p:style>
          <a:lnRef idx="0">
            <a:schemeClr val="accent6"/>
          </a:lnRef>
          <a:fillRef idx="3">
            <a:schemeClr val="accent6"/>
          </a:fillRef>
          <a:effectRef idx="3">
            <a:schemeClr val="accent6"/>
          </a:effectRef>
          <a:fontRef idx="minor">
            <a:schemeClr val="lt1"/>
          </a:fontRef>
        </p:style>
        <p:txBody>
          <a:bodyPr rtlCol="0" anchor="ctr"/>
          <a:lstStyle/>
          <a:p>
            <a:pPr lvl="0" algn="justLow" rtl="1">
              <a:spcBef>
                <a:spcPct val="20000"/>
              </a:spcBef>
              <a:buClr>
                <a:srgbClr val="873624"/>
              </a:buClr>
            </a:pPr>
            <a:r>
              <a:rPr lang="fa-IR" sz="3200" b="1" dirty="0">
                <a:solidFill>
                  <a:prstClr val="black"/>
                </a:solidFill>
                <a:cs typeface="B Lotus" pitchFamily="2" charset="-78"/>
              </a:rPr>
              <a:t>انتظارات نابجا از امیرالمومنین؛</a:t>
            </a:r>
          </a:p>
        </p:txBody>
      </p:sp>
      <p:sp>
        <p:nvSpPr>
          <p:cNvPr id="6" name="Round Single Corner Rectangle 5"/>
          <p:cNvSpPr/>
          <p:nvPr/>
        </p:nvSpPr>
        <p:spPr>
          <a:xfrm>
            <a:off x="5486400" y="5048250"/>
            <a:ext cx="5600700" cy="95250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justLow" rtl="1">
              <a:spcBef>
                <a:spcPct val="20000"/>
              </a:spcBef>
              <a:buClr>
                <a:srgbClr val="873624"/>
              </a:buClr>
            </a:pPr>
            <a:r>
              <a:rPr lang="fa-IR" sz="3200" b="1" dirty="0">
                <a:solidFill>
                  <a:prstClr val="black"/>
                </a:solidFill>
                <a:cs typeface="B Lotus" pitchFamily="2" charset="-78"/>
              </a:rPr>
              <a:t>خو گرفتن به زندگی اشرافگرایانه؛</a:t>
            </a:r>
          </a:p>
        </p:txBody>
      </p:sp>
    </p:spTree>
    <p:extLst>
      <p:ext uri="{BB962C8B-B14F-4D97-AF65-F5344CB8AC3E}">
        <p14:creationId xmlns:p14="http://schemas.microsoft.com/office/powerpoint/2010/main" val="11482833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152650"/>
            <a:ext cx="10327340" cy="4286250"/>
          </a:xfrm>
        </p:spPr>
        <p:style>
          <a:lnRef idx="1">
            <a:schemeClr val="accent3"/>
          </a:lnRef>
          <a:fillRef idx="2">
            <a:schemeClr val="accent3"/>
          </a:fillRef>
          <a:effectRef idx="1">
            <a:schemeClr val="accent3"/>
          </a:effectRef>
          <a:fontRef idx="minor">
            <a:schemeClr val="dk1"/>
          </a:fontRef>
        </p:style>
        <p:txBody>
          <a:bodyPr/>
          <a:lstStyle/>
          <a:p>
            <a:pPr marL="91440" lvl="0" indent="-457200" algn="justLow" rtl="1">
              <a:lnSpc>
                <a:spcPts val="2500"/>
              </a:lnSpc>
              <a:spcBef>
                <a:spcPts val="1500"/>
              </a:spcBef>
              <a:buClr>
                <a:srgbClr val="873624"/>
              </a:buClr>
              <a:buFont typeface="Wingdings" pitchFamily="2" charset="2"/>
              <a:buChar char="v"/>
            </a:pPr>
            <a:r>
              <a:rPr lang="fa-IR" sz="2600" b="1" dirty="0">
                <a:solidFill>
                  <a:srgbClr val="FF0000"/>
                </a:solidFill>
                <a:latin typeface="Cambria"/>
                <a:ea typeface="Times New Roman"/>
                <a:cs typeface="B Titr" pitchFamily="2" charset="-78"/>
              </a:rPr>
              <a:t>پيوند جريان زرسالار با صدارت‌طلبان</a:t>
            </a:r>
            <a:r>
              <a:rPr lang="fa-IR" sz="2600" b="1" dirty="0" smtClean="0">
                <a:solidFill>
                  <a:srgbClr val="FF0000"/>
                </a:solidFill>
                <a:latin typeface="Cambria"/>
                <a:ea typeface="Times New Roman"/>
                <a:cs typeface="B Titr" pitchFamily="2" charset="-78"/>
              </a:rPr>
              <a:t>؛</a:t>
            </a:r>
          </a:p>
          <a:p>
            <a:pPr marL="0" lvl="0" indent="0" algn="justLow" rtl="1">
              <a:buClr>
                <a:srgbClr val="873624"/>
              </a:buClr>
              <a:buNone/>
            </a:pPr>
            <a:r>
              <a:rPr lang="ar-SA" sz="2600" dirty="0" smtClean="0">
                <a:solidFill>
                  <a:prstClr val="black"/>
                </a:solidFill>
                <a:latin typeface="Calibri"/>
                <a:ea typeface="Calibri"/>
                <a:cs typeface="B Lotus"/>
              </a:rPr>
              <a:t>جريان </a:t>
            </a:r>
            <a:r>
              <a:rPr lang="ar-SA" sz="2600" dirty="0">
                <a:solidFill>
                  <a:prstClr val="black"/>
                </a:solidFill>
                <a:latin typeface="Calibri"/>
                <a:ea typeface="Calibri"/>
                <a:cs typeface="B Lotus"/>
              </a:rPr>
              <a:t>زرسالار برانداز از هويت اين جريان آگاه بود و روابط آنان با </a:t>
            </a:r>
            <a:r>
              <a:rPr lang="fa-IR" sz="2600" dirty="0">
                <a:solidFill>
                  <a:prstClr val="black"/>
                </a:solidFill>
                <a:latin typeface="Calibri"/>
                <a:ea typeface="Calibri"/>
                <a:cs typeface="B Lotus"/>
              </a:rPr>
              <a:t>اهل‌بيت</a:t>
            </a:r>
            <a:r>
              <a:rPr lang="fa-IR" sz="2600" dirty="0">
                <a:solidFill>
                  <a:prstClr val="black"/>
                </a:solidFill>
                <a:latin typeface="AGA Arabesque"/>
                <a:ea typeface="Times New Roman"/>
                <a:cs typeface="B Lotus"/>
              </a:rPr>
              <a:t> </a:t>
            </a:r>
            <a:r>
              <a:rPr lang="ar-SA" sz="2600" dirty="0">
                <a:solidFill>
                  <a:prstClr val="black"/>
                </a:solidFill>
                <a:latin typeface="Calibri"/>
                <a:ea typeface="Calibri"/>
                <a:cs typeface="B Lotus"/>
              </a:rPr>
              <a:t> را زير نظر داشت. از همين رو وقتي تمايلات دنياگرايانه در آنها زنده شد و حب مال و پس حب جاه در آنان به اوج رسيد و با </a:t>
            </a:r>
            <a:r>
              <a:rPr lang="fa-IR" sz="2600" dirty="0">
                <a:solidFill>
                  <a:prstClr val="black"/>
                </a:solidFill>
                <a:latin typeface="Calibri"/>
                <a:ea typeface="Calibri"/>
                <a:cs typeface="B Lotus"/>
              </a:rPr>
              <a:t>اهل‌بيت</a:t>
            </a:r>
            <a:r>
              <a:rPr lang="fa-IR" sz="2600" dirty="0">
                <a:solidFill>
                  <a:prstClr val="black"/>
                </a:solidFill>
                <a:latin typeface="AGA Arabesque"/>
                <a:ea typeface="Times New Roman"/>
                <a:cs typeface="B Lotus"/>
              </a:rPr>
              <a:t> </a:t>
            </a:r>
            <a:r>
              <a:rPr lang="ar-SA" sz="2600" dirty="0">
                <a:solidFill>
                  <a:prstClr val="black"/>
                </a:solidFill>
                <a:latin typeface="Calibri"/>
                <a:ea typeface="Calibri"/>
                <a:cs typeface="B Lotus"/>
              </a:rPr>
              <a:t> زاويه گرفتند، سراغشان آمد و زمينة مقابله با حکومت علوي را در آنان فراهم کرد. بدين ترتيب، معاويه آنان را به جنگ با حکومت آن حضرت فراخواند </a:t>
            </a:r>
            <a:r>
              <a:rPr lang="fa-IR" sz="2600" dirty="0" smtClean="0">
                <a:solidFill>
                  <a:prstClr val="black"/>
                </a:solidFill>
                <a:latin typeface="Calibri"/>
                <a:ea typeface="Calibri"/>
                <a:cs typeface="B Lotus"/>
              </a:rPr>
              <a:t>.</a:t>
            </a:r>
          </a:p>
          <a:p>
            <a:pPr marL="0" lvl="0" indent="0" algn="justLow" rtl="1">
              <a:buClr>
                <a:srgbClr val="873624"/>
              </a:buClr>
              <a:buNone/>
            </a:pPr>
            <a:endParaRPr lang="fa-IR" sz="2600" dirty="0" smtClean="0">
              <a:solidFill>
                <a:prstClr val="black"/>
              </a:solidFill>
              <a:latin typeface="Calibri"/>
              <a:ea typeface="Calibri"/>
              <a:cs typeface="B Lotus"/>
            </a:endParaRPr>
          </a:p>
          <a:p>
            <a:pPr lvl="0" algn="justLow" rtl="1">
              <a:buClr>
                <a:srgbClr val="873624"/>
              </a:buClr>
              <a:buFont typeface="Wingdings" pitchFamily="2" charset="2"/>
              <a:buChar char="ü"/>
            </a:pPr>
            <a:r>
              <a:rPr lang="fa-IR" sz="2600" b="1" dirty="0" smtClean="0">
                <a:solidFill>
                  <a:prstClr val="black"/>
                </a:solidFill>
                <a:latin typeface="Calibri"/>
                <a:cs typeface="B Lotus"/>
              </a:rPr>
              <a:t>نامه نگاری و تحریک سران ناکثین؛</a:t>
            </a:r>
          </a:p>
          <a:p>
            <a:pPr lvl="0" algn="justLow" rtl="1">
              <a:buClr>
                <a:srgbClr val="873624"/>
              </a:buClr>
              <a:buFont typeface="Wingdings" pitchFamily="2" charset="2"/>
              <a:buChar char="ü"/>
            </a:pPr>
            <a:r>
              <a:rPr lang="fa-IR" sz="2600" b="1" dirty="0" smtClean="0">
                <a:solidFill>
                  <a:prstClr val="black"/>
                </a:solidFill>
                <a:latin typeface="Calibri"/>
                <a:cs typeface="B Lotus"/>
              </a:rPr>
              <a:t>حمایت مالی و انسانی از ناکثین؛</a:t>
            </a:r>
            <a:endParaRPr lang="en-US" b="1" dirty="0">
              <a:solidFill>
                <a:prstClr val="black"/>
              </a:solidFill>
              <a:cs typeface="B Lotus" pitchFamily="2" charset="-78"/>
            </a:endParaRPr>
          </a:p>
          <a:p>
            <a:pPr algn="r" rtl="1"/>
            <a:endParaRPr lang="en-US" dirty="0"/>
          </a:p>
        </p:txBody>
      </p:sp>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sz="6000" dirty="0">
                <a:solidFill>
                  <a:srgbClr val="D6862D">
                    <a:lumMod val="50000"/>
                  </a:srgbClr>
                </a:solidFill>
                <a:ea typeface="+mn-ea"/>
                <a:cs typeface="Far.Contrast" pitchFamily="18" charset="-78"/>
              </a:rPr>
              <a:t>جريان صدارت‌طلبان بيعت‌شکن </a:t>
            </a:r>
            <a:endParaRPr lang="en-US" dirty="0"/>
          </a:p>
        </p:txBody>
      </p:sp>
    </p:spTree>
    <p:extLst>
      <p:ext uri="{BB962C8B-B14F-4D97-AF65-F5344CB8AC3E}">
        <p14:creationId xmlns:p14="http://schemas.microsoft.com/office/powerpoint/2010/main" val="1921362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457200" indent="-457200" algn="justLow" rtl="1">
              <a:buFont typeface="+mj-lt"/>
              <a:buAutoNum type="arabicParenR"/>
            </a:pPr>
            <a:r>
              <a:rPr lang="ar-SA" sz="2600" dirty="0" smtClean="0">
                <a:solidFill>
                  <a:schemeClr val="tx1"/>
                </a:solidFill>
                <a:effectLst>
                  <a:outerShdw blurRad="38100" dist="38100" dir="2700000" algn="tl">
                    <a:srgbClr val="000000">
                      <a:alpha val="43137"/>
                    </a:srgbClr>
                  </a:outerShdw>
                </a:effectLst>
                <a:latin typeface="Calibri"/>
                <a:ea typeface="Calibri"/>
                <a:cs typeface="B Lotus"/>
              </a:rPr>
              <a:t>هم‌نوا</a:t>
            </a:r>
            <a:r>
              <a:rPr lang="fa-IR" sz="2600" dirty="0" smtClean="0">
                <a:solidFill>
                  <a:schemeClr val="tx1"/>
                </a:solidFill>
                <a:effectLst>
                  <a:outerShdw blurRad="38100" dist="38100" dir="2700000" algn="tl">
                    <a:srgbClr val="000000">
                      <a:alpha val="43137"/>
                    </a:srgbClr>
                  </a:outerShdw>
                </a:effectLst>
                <a:latin typeface="Calibri"/>
                <a:ea typeface="Calibri"/>
                <a:cs typeface="B Lotus"/>
              </a:rPr>
              <a:t>یی</a:t>
            </a:r>
            <a:r>
              <a:rPr lang="ar-SA" sz="2600" dirty="0" smtClean="0">
                <a:solidFill>
                  <a:schemeClr val="tx1"/>
                </a:solidFill>
                <a:effectLst>
                  <a:outerShdw blurRad="38100" dist="38100" dir="2700000" algn="tl">
                    <a:srgbClr val="000000">
                      <a:alpha val="43137"/>
                    </a:srgbClr>
                  </a:outerShdw>
                </a:effectLst>
                <a:latin typeface="Calibri"/>
                <a:ea typeface="Calibri"/>
                <a:cs typeface="B Lotus"/>
              </a:rPr>
              <a:t> </a:t>
            </a:r>
            <a:r>
              <a:rPr lang="ar-SA" sz="2600" dirty="0">
                <a:solidFill>
                  <a:schemeClr val="tx1"/>
                </a:solidFill>
                <a:effectLst>
                  <a:outerShdw blurRad="38100" dist="38100" dir="2700000" algn="tl">
                    <a:srgbClr val="000000">
                      <a:alpha val="43137"/>
                    </a:srgbClr>
                  </a:outerShdw>
                </a:effectLst>
                <a:latin typeface="Calibri"/>
                <a:ea typeface="Calibri"/>
                <a:cs typeface="B Lotus"/>
              </a:rPr>
              <a:t>با جريان زرسالار برانداز و با ادبيات مشابه و شعار مشترک </a:t>
            </a:r>
            <a:r>
              <a:rPr lang="fa-IR" sz="2600" dirty="0" smtClean="0">
                <a:solidFill>
                  <a:schemeClr val="tx1"/>
                </a:solidFill>
                <a:effectLst>
                  <a:outerShdw blurRad="38100" dist="38100" dir="2700000" algn="tl">
                    <a:srgbClr val="000000">
                      <a:alpha val="43137"/>
                    </a:srgbClr>
                  </a:outerShdw>
                </a:effectLst>
                <a:latin typeface="Calibri"/>
                <a:ea typeface="Calibri"/>
                <a:cs typeface="B Lotus"/>
              </a:rPr>
              <a:t>و آغاز</a:t>
            </a:r>
            <a:r>
              <a:rPr lang="ar-SA" sz="2600" dirty="0" smtClean="0">
                <a:solidFill>
                  <a:schemeClr val="tx1"/>
                </a:solidFill>
                <a:effectLst>
                  <a:outerShdw blurRad="38100" dist="38100" dir="2700000" algn="tl">
                    <a:srgbClr val="000000">
                      <a:alpha val="43137"/>
                    </a:srgbClr>
                  </a:outerShdw>
                </a:effectLst>
                <a:latin typeface="Calibri"/>
                <a:ea typeface="Calibri"/>
                <a:cs typeface="B Lotus"/>
              </a:rPr>
              <a:t> </a:t>
            </a:r>
            <a:r>
              <a:rPr lang="ar-SA" sz="2600" dirty="0">
                <a:solidFill>
                  <a:schemeClr val="tx1"/>
                </a:solidFill>
                <a:effectLst>
                  <a:outerShdw blurRad="38100" dist="38100" dir="2700000" algn="tl">
                    <a:srgbClr val="000000">
                      <a:alpha val="43137"/>
                    </a:srgbClr>
                  </a:outerShdw>
                </a:effectLst>
                <a:latin typeface="Calibri"/>
                <a:ea typeface="Calibri"/>
                <a:cs typeface="B Lotus"/>
              </a:rPr>
              <a:t>جنگ رواني </a:t>
            </a:r>
            <a:r>
              <a:rPr lang="ar-SA" sz="2600" dirty="0" smtClean="0">
                <a:solidFill>
                  <a:schemeClr val="tx1"/>
                </a:solidFill>
                <a:effectLst>
                  <a:outerShdw blurRad="38100" dist="38100" dir="2700000" algn="tl">
                    <a:srgbClr val="000000">
                      <a:alpha val="43137"/>
                    </a:srgbClr>
                  </a:outerShdw>
                </a:effectLst>
                <a:latin typeface="Calibri"/>
                <a:ea typeface="Calibri"/>
                <a:cs typeface="B Lotus"/>
              </a:rPr>
              <a:t>سخت بر </a:t>
            </a:r>
            <a:r>
              <a:rPr lang="ar-SA" sz="2600" dirty="0">
                <a:solidFill>
                  <a:schemeClr val="tx1"/>
                </a:solidFill>
                <a:effectLst>
                  <a:outerShdw blurRad="38100" dist="38100" dir="2700000" algn="tl">
                    <a:srgbClr val="000000">
                      <a:alpha val="43137"/>
                    </a:srgbClr>
                  </a:outerShdw>
                </a:effectLst>
                <a:latin typeface="Calibri"/>
                <a:ea typeface="Calibri"/>
                <a:cs typeface="B Lotus"/>
              </a:rPr>
              <a:t>ضد </a:t>
            </a:r>
            <a:r>
              <a:rPr lang="ar-SA" sz="2600" dirty="0" smtClean="0">
                <a:solidFill>
                  <a:schemeClr val="tx1"/>
                </a:solidFill>
                <a:effectLst>
                  <a:outerShdw blurRad="38100" dist="38100" dir="2700000" algn="tl">
                    <a:srgbClr val="000000">
                      <a:alpha val="43137"/>
                    </a:srgbClr>
                  </a:outerShdw>
                </a:effectLst>
                <a:latin typeface="Calibri"/>
                <a:ea typeface="Calibri"/>
                <a:cs typeface="B Lotus"/>
              </a:rPr>
              <a:t>اهل‌بيت</a:t>
            </a:r>
            <a:r>
              <a:rPr lang="fa-IR" sz="2600" dirty="0" smtClean="0">
                <a:solidFill>
                  <a:schemeClr val="tx1"/>
                </a:solidFill>
                <a:effectLst>
                  <a:outerShdw blurRad="38100" dist="38100" dir="2700000" algn="tl">
                    <a:srgbClr val="000000">
                      <a:alpha val="43137"/>
                    </a:srgbClr>
                  </a:outerShdw>
                </a:effectLst>
                <a:latin typeface="Calibri"/>
                <a:ea typeface="Calibri"/>
                <a:cs typeface="B Lotus"/>
              </a:rPr>
              <a:t>.</a:t>
            </a:r>
          </a:p>
          <a:p>
            <a:pPr marL="457200" indent="-457200" algn="justLow" rtl="1">
              <a:buFont typeface="+mj-lt"/>
              <a:buAutoNum type="arabicParenR"/>
            </a:pPr>
            <a:endParaRPr lang="fa-IR" sz="2600" dirty="0" smtClean="0">
              <a:solidFill>
                <a:schemeClr val="tx1"/>
              </a:solidFill>
              <a:effectLst>
                <a:outerShdw blurRad="38100" dist="38100" dir="2700000" algn="tl">
                  <a:srgbClr val="000000">
                    <a:alpha val="43137"/>
                  </a:srgbClr>
                </a:outerShdw>
              </a:effectLst>
              <a:latin typeface="Calibri"/>
              <a:cs typeface="B Lotus"/>
            </a:endParaRPr>
          </a:p>
          <a:p>
            <a:pPr marL="457200" indent="-457200" algn="justLow" rtl="1">
              <a:buFont typeface="+mj-lt"/>
              <a:buAutoNum type="arabicParenR"/>
            </a:pPr>
            <a:r>
              <a:rPr lang="fa-IR" sz="2600" dirty="0" smtClean="0">
                <a:solidFill>
                  <a:schemeClr val="tx1"/>
                </a:solidFill>
                <a:effectLst>
                  <a:outerShdw blurRad="38100" dist="38100" dir="2700000" algn="tl">
                    <a:srgbClr val="000000">
                      <a:alpha val="43137"/>
                    </a:srgbClr>
                  </a:outerShdw>
                </a:effectLst>
                <a:latin typeface="Calibri"/>
                <a:cs typeface="B Lotus"/>
              </a:rPr>
              <a:t>به دست آمدن بهانه مناسبی توسط زرسالارن برای مقابله با حکومت علوی.</a:t>
            </a:r>
          </a:p>
          <a:p>
            <a:pPr marL="457200" indent="-457200" algn="justLow" rtl="1">
              <a:buFont typeface="+mj-lt"/>
              <a:buAutoNum type="arabicParenR"/>
            </a:pPr>
            <a:endParaRPr lang="fa-IR" sz="2600" dirty="0" smtClean="0">
              <a:solidFill>
                <a:schemeClr val="tx1"/>
              </a:solidFill>
              <a:effectLst>
                <a:outerShdw blurRad="38100" dist="38100" dir="2700000" algn="tl">
                  <a:srgbClr val="000000">
                    <a:alpha val="43137"/>
                  </a:srgbClr>
                </a:outerShdw>
              </a:effectLst>
              <a:latin typeface="Calibri"/>
              <a:cs typeface="B Lotus"/>
            </a:endParaRPr>
          </a:p>
          <a:p>
            <a:pPr marL="457200" indent="-457200" algn="justLow" rtl="1">
              <a:buFont typeface="+mj-lt"/>
              <a:buAutoNum type="arabicParenR"/>
            </a:pPr>
            <a:r>
              <a:rPr lang="fa-IR" sz="2600" dirty="0" smtClean="0">
                <a:solidFill>
                  <a:schemeClr val="tx1"/>
                </a:solidFill>
                <a:effectLst>
                  <a:outerShdw blurRad="38100" dist="38100" dir="2700000" algn="tl">
                    <a:srgbClr val="000000">
                      <a:alpha val="43137"/>
                    </a:srgbClr>
                  </a:outerShdw>
                </a:effectLst>
                <a:latin typeface="Calibri"/>
                <a:cs typeface="B Lotus"/>
              </a:rPr>
              <a:t>ایجاد تردید در دوستان و یاران امیرالمومنین.</a:t>
            </a:r>
          </a:p>
          <a:p>
            <a:pPr marL="457200" indent="-457200" algn="justLow" rtl="1">
              <a:buFont typeface="+mj-lt"/>
              <a:buAutoNum type="arabicParenR"/>
            </a:pPr>
            <a:endParaRPr lang="fa-IR" sz="2600" dirty="0" smtClean="0">
              <a:solidFill>
                <a:schemeClr val="tx1"/>
              </a:solidFill>
              <a:effectLst>
                <a:outerShdw blurRad="38100" dist="38100" dir="2700000" algn="tl">
                  <a:srgbClr val="000000">
                    <a:alpha val="43137"/>
                  </a:srgbClr>
                </a:outerShdw>
              </a:effectLst>
              <a:latin typeface="Calibri"/>
              <a:cs typeface="B Lotus"/>
            </a:endParaRPr>
          </a:p>
          <a:p>
            <a:pPr marL="457200" indent="-457200" algn="justLow" rtl="1">
              <a:buFont typeface="+mj-lt"/>
              <a:buAutoNum type="arabicParenR"/>
            </a:pPr>
            <a:r>
              <a:rPr lang="fa-IR" sz="2600" dirty="0" smtClean="0">
                <a:solidFill>
                  <a:schemeClr val="tx1"/>
                </a:solidFill>
                <a:effectLst>
                  <a:outerShdw blurRad="38100" dist="38100" dir="2700000" algn="tl">
                    <a:srgbClr val="000000">
                      <a:alpha val="43137"/>
                    </a:srgbClr>
                  </a:outerShdw>
                </a:effectLst>
                <a:latin typeface="Calibri"/>
                <a:cs typeface="B Lotus"/>
              </a:rPr>
              <a:t>ایجاد اختلاف و تفرقه در عراق.</a:t>
            </a:r>
            <a:endParaRPr lang="en-US" sz="2600" dirty="0">
              <a:solidFill>
                <a:schemeClr val="tx1"/>
              </a:solidFill>
              <a:effectLst>
                <a:outerShdw blurRad="38100" dist="38100" dir="2700000" algn="tl">
                  <a:srgbClr val="000000">
                    <a:alpha val="43137"/>
                  </a:srgbClr>
                </a:outerShdw>
              </a:effectLst>
            </a:endParaRPr>
          </a:p>
        </p:txBody>
      </p:sp>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fa-IR" sz="6000" dirty="0" smtClean="0">
                <a:cs typeface="Far.Contrast" pitchFamily="18" charset="-78"/>
              </a:rPr>
              <a:t>پیامدعملکرد </a:t>
            </a:r>
            <a:r>
              <a:rPr lang="fa-IR" sz="6000" dirty="0">
                <a:cs typeface="Far.Contrast" pitchFamily="18" charset="-78"/>
              </a:rPr>
              <a:t>جريان صدارت‌طلب</a:t>
            </a:r>
            <a:endParaRPr lang="en-US" sz="6000" dirty="0">
              <a:cs typeface="Far.Contrast" pitchFamily="18" charset="-78"/>
            </a:endParaRPr>
          </a:p>
        </p:txBody>
      </p:sp>
    </p:spTree>
    <p:extLst>
      <p:ext uri="{BB962C8B-B14F-4D97-AF65-F5344CB8AC3E}">
        <p14:creationId xmlns:p14="http://schemas.microsoft.com/office/powerpoint/2010/main" val="1249590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p:cTn id="14" dur="500" fill="hold"/>
                                        <p:tgtEl>
                                          <p:spTgt spid="2">
                                            <p:bg/>
                                          </p:spTgt>
                                        </p:tgtEl>
                                        <p:attrNameLst>
                                          <p:attrName>ppt_w</p:attrName>
                                        </p:attrNameLst>
                                      </p:cBhvr>
                                      <p:tavLst>
                                        <p:tav tm="0">
                                          <p:val>
                                            <p:fltVal val="0"/>
                                          </p:val>
                                        </p:tav>
                                        <p:tav tm="100000">
                                          <p:val>
                                            <p:strVal val="#ppt_w"/>
                                          </p:val>
                                        </p:tav>
                                      </p:tavLst>
                                    </p:anim>
                                    <p:anim calcmode="lin" valueType="num">
                                      <p:cBhvr>
                                        <p:cTn id="15" dur="500" fill="hold"/>
                                        <p:tgtEl>
                                          <p:spTgt spid="2">
                                            <p:bg/>
                                          </p:spTgt>
                                        </p:tgtEl>
                                        <p:attrNameLst>
                                          <p:attrName>ppt_h</p:attrName>
                                        </p:attrNameLst>
                                      </p:cBhvr>
                                      <p:tavLst>
                                        <p:tav tm="0">
                                          <p:val>
                                            <p:fltVal val="0"/>
                                          </p:val>
                                        </p:tav>
                                        <p:tav tm="100000">
                                          <p:val>
                                            <p:strVal val="#ppt_h"/>
                                          </p:val>
                                        </p:tav>
                                      </p:tavLst>
                                    </p:anim>
                                    <p:animEffect transition="in" filter="fade">
                                      <p:cBhvr>
                                        <p:cTn id="16" dur="500"/>
                                        <p:tgtEl>
                                          <p:spTgt spid="2">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p:cTn id="2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247702"/>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marR="0" indent="0" algn="justLow" rtl="1">
              <a:lnSpc>
                <a:spcPts val="4400"/>
              </a:lnSpc>
              <a:spcBef>
                <a:spcPts val="0"/>
              </a:spcBef>
              <a:spcAft>
                <a:spcPts val="0"/>
              </a:spcAft>
            </a:pPr>
            <a:r>
              <a:rPr lang="ar-SA" b="1" dirty="0">
                <a:latin typeface="Calibri"/>
                <a:ea typeface="Calibri"/>
                <a:cs typeface="B Lotus"/>
              </a:rPr>
              <a:t>يکي از جريان‌هاي مهم و اثرگذار معارض اهل‌بيت</a:t>
            </a:r>
            <a:r>
              <a:rPr lang="ar-SA" b="1" dirty="0">
                <a:latin typeface="AGA Arabesque"/>
                <a:ea typeface="Times New Roman"/>
                <a:cs typeface="B Lotus"/>
              </a:rPr>
              <a:t> </a:t>
            </a:r>
            <a:r>
              <a:rPr lang="ar-SA" b="1" dirty="0">
                <a:latin typeface="Calibri"/>
                <a:ea typeface="Calibri"/>
                <a:cs typeface="B Lotus"/>
              </a:rPr>
              <a:t> متحجران بودند، اين جريان در صدر اسلام طي ساليان متمادي رشد کرد. اولين نمودهاي آن در دوران حيات رسول خدا</a:t>
            </a:r>
            <a:r>
              <a:rPr lang="ar-SA" b="1" dirty="0">
                <a:latin typeface="AGA Arabesque"/>
                <a:ea typeface="Times New Roman"/>
                <a:cs typeface="B Lotus"/>
              </a:rPr>
              <a:t> </a:t>
            </a:r>
            <a:r>
              <a:rPr lang="ar-SA" b="1" dirty="0">
                <a:latin typeface="Calibri"/>
                <a:ea typeface="Calibri"/>
                <a:cs typeface="B Lotus"/>
              </a:rPr>
              <a:t> رخ نمود و اندک‌اندک فربه‌تر شد و در دوران حکومت امير مؤمنان</a:t>
            </a:r>
            <a:r>
              <a:rPr lang="ar-SA" b="1" dirty="0">
                <a:latin typeface="AGA Arabesque"/>
                <a:ea typeface="Times New Roman"/>
                <a:cs typeface="B Lotus"/>
              </a:rPr>
              <a:t> </a:t>
            </a:r>
            <a:r>
              <a:rPr lang="ar-SA" b="1" dirty="0">
                <a:latin typeface="Calibri"/>
                <a:ea typeface="Calibri"/>
                <a:cs typeface="B Lotus"/>
              </a:rPr>
              <a:t> در قالب جرياني فکري ـ سياسي به نام خوارج بروز کرد. جريان مزبور در قرن‌هاي اولية تاريخ اسلام باقي ماند و تا امروز در لباس مقدس‌مآبي و دين‌داري و بازگشت به سنت و سيرة سلف صالح دوام‌آورده و در جامعة اسلامي در چهرة گروه‌هاي تروريستي القاعده، جيش‌النصره، داعش و... ظاهر شده است که به نيابت از امريکا و اسرائيل با مسلمانان مي‌جنگند؛ و کودکان و زنان و مردان بي‌گناه را سر مي‌برند. بنابراين بررسي ماهيت، انديشه، رفتارها و نمادهاي اين جريان اهميت خاصي دارد. </a:t>
            </a:r>
            <a:endParaRPr lang="en-US" sz="1800" b="1" dirty="0">
              <a:latin typeface="Calibri"/>
              <a:ea typeface="Calibri"/>
              <a:cs typeface="B Lotus"/>
            </a:endParaRPr>
          </a:p>
          <a:p>
            <a:pPr algn="r" rtl="1">
              <a:buFont typeface="Wingdings" pitchFamily="2" charset="2"/>
              <a:buChar char="q"/>
            </a:pPr>
            <a:endParaRPr lang="en-US" dirty="0"/>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sz="7200" dirty="0">
                <a:cs typeface="B Sahar" pitchFamily="2" charset="-78"/>
              </a:rPr>
              <a:t>جريان متحجران آشوبگر</a:t>
            </a:r>
            <a:endParaRPr lang="en-US" sz="7200" dirty="0">
              <a:cs typeface="B Sahar" pitchFamily="2" charset="-78"/>
            </a:endParaRPr>
          </a:p>
        </p:txBody>
      </p:sp>
    </p:spTree>
    <p:extLst>
      <p:ext uri="{BB962C8B-B14F-4D97-AF65-F5344CB8AC3E}">
        <p14:creationId xmlns:p14="http://schemas.microsoft.com/office/powerpoint/2010/main" val="3402012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randombar(horizontal)">
                                      <p:cBhvr>
                                        <p:cTn id="25" dur="5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barn(inVertical)">
                                      <p:cBhvr>
                                        <p:cTn id="3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r" rtl="1"/>
            <a:r>
              <a:rPr lang="fa-IR" sz="2600" dirty="0">
                <a:solidFill>
                  <a:srgbClr val="7030A0"/>
                </a:solidFill>
                <a:cs typeface="B Titr" pitchFamily="2" charset="-78"/>
              </a:rPr>
              <a:t>مفهوم تحجر و </a:t>
            </a:r>
            <a:r>
              <a:rPr lang="fa-IR" sz="2600" dirty="0" smtClean="0">
                <a:solidFill>
                  <a:srgbClr val="7030A0"/>
                </a:solidFill>
                <a:cs typeface="B Titr" pitchFamily="2" charset="-78"/>
              </a:rPr>
              <a:t>متحجر؛</a:t>
            </a:r>
          </a:p>
          <a:p>
            <a:pPr marL="0" marR="0" indent="0" algn="justLow" rtl="1">
              <a:lnSpc>
                <a:spcPts val="4400"/>
              </a:lnSpc>
              <a:spcBef>
                <a:spcPts val="0"/>
              </a:spcBef>
              <a:spcAft>
                <a:spcPts val="0"/>
              </a:spcAft>
              <a:buNone/>
            </a:pPr>
            <a:r>
              <a:rPr lang="fa-IR" sz="2600" dirty="0">
                <a:latin typeface="Calibri"/>
                <a:ea typeface="Calibri"/>
                <a:cs typeface="B Lotus"/>
              </a:rPr>
              <a:t>در اصطلاح اين واژه دربارة انسان‌هاي جامدالفکر، انعطاف‏ناپذير، محدود، محصور، تنگ‏نظر، و پيرو قالب‏هاي به‌کار رفته است، و از آنجا که همة اين اوصاف مولود جهل و بي‌بصيرتي و کوته‌فکري است، تحجر نقطة مقابل بصيرت و حکمت و فرزانگي و دانايي قرار مي‏گيرد</a:t>
            </a:r>
            <a:r>
              <a:rPr lang="fa-IR" sz="2600" dirty="0" smtClean="0">
                <a:latin typeface="Calibri"/>
                <a:ea typeface="Calibri"/>
                <a:cs typeface="B Lotus"/>
              </a:rPr>
              <a:t>.</a:t>
            </a:r>
          </a:p>
          <a:p>
            <a:pPr marL="0" marR="0" indent="0" algn="justLow" rtl="1">
              <a:lnSpc>
                <a:spcPts val="4400"/>
              </a:lnSpc>
              <a:spcBef>
                <a:spcPts val="0"/>
              </a:spcBef>
              <a:spcAft>
                <a:spcPts val="0"/>
              </a:spcAft>
              <a:buNone/>
            </a:pPr>
            <a:endParaRPr lang="fa-IR" sz="2600" dirty="0" smtClean="0">
              <a:latin typeface="Calibri"/>
              <a:ea typeface="Calibri"/>
              <a:cs typeface="B Lotus"/>
            </a:endParaRPr>
          </a:p>
          <a:p>
            <a:pPr algn="justLow" rtl="1">
              <a:lnSpc>
                <a:spcPts val="4400"/>
              </a:lnSpc>
              <a:spcBef>
                <a:spcPts val="0"/>
              </a:spcBef>
            </a:pPr>
            <a:r>
              <a:rPr lang="fa-IR" sz="2800" dirty="0">
                <a:solidFill>
                  <a:srgbClr val="C00000"/>
                </a:solidFill>
                <a:effectLst>
                  <a:outerShdw blurRad="38100" dist="38100" dir="2700000" algn="tl">
                    <a:srgbClr val="000000">
                      <a:alpha val="43137"/>
                    </a:srgbClr>
                  </a:outerShdw>
                </a:effectLst>
                <a:latin typeface="Calibri"/>
                <a:ea typeface="Calibri"/>
                <a:cs typeface="B Lotus"/>
              </a:rPr>
              <a:t>افرادي چون، شبث‌بن‌ربعي، مسعر‌بن‌فدکي، ذوالخويصره، حرقوص‌بن‌زهير، عبدالله‌بن‌کوّاء، و عبدالله‌بن‌وهب راسبي از شخصيت‌هاي سرشناس جريان متحجران آشوبگر در صدر اسلام به شمار مي‌آيند.</a:t>
            </a:r>
            <a:endParaRPr lang="en-US" sz="2600" dirty="0">
              <a:solidFill>
                <a:srgbClr val="C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sz="7200" dirty="0">
                <a:solidFill>
                  <a:prstClr val="black"/>
                </a:solidFill>
                <a:ea typeface="+mn-ea"/>
                <a:cs typeface="B Sahar" pitchFamily="2" charset="-78"/>
              </a:rPr>
              <a:t>جريان متحجران آشوبگر</a:t>
            </a:r>
            <a:endParaRPr lang="en-US" dirty="0"/>
          </a:p>
        </p:txBody>
      </p:sp>
    </p:spTree>
    <p:extLst>
      <p:ext uri="{BB962C8B-B14F-4D97-AF65-F5344CB8AC3E}">
        <p14:creationId xmlns:p14="http://schemas.microsoft.com/office/powerpoint/2010/main" val="30335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wheel(1)">
                                      <p:cBhvr>
                                        <p:cTn id="25" dur="20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barn(inVertical)">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down)">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lvl="0" indent="180340" algn="justLow" rtl="1">
              <a:lnSpc>
                <a:spcPts val="4400"/>
              </a:lnSpc>
              <a:spcBef>
                <a:spcPts val="0"/>
              </a:spcBef>
              <a:buClr>
                <a:srgbClr val="873624"/>
              </a:buClr>
            </a:pPr>
            <a:r>
              <a:rPr lang="fa-IR" b="1" dirty="0">
                <a:solidFill>
                  <a:prstClr val="black"/>
                </a:solidFill>
                <a:latin typeface="Calibri"/>
                <a:ea typeface="Calibri"/>
                <a:cs typeface="B Lotus"/>
              </a:rPr>
              <a:t>بدنة اين جريان را قارياني تشکيل مي‌دادند که از مقدس‌مآبان صدر اسلام شمرده مي‌شدند. آنان در صفين (جنگ با معاويه) امام علي</a:t>
            </a:r>
            <a:r>
              <a:rPr lang="en-US" sz="1800" b="1" dirty="0">
                <a:solidFill>
                  <a:prstClr val="black"/>
                </a:solidFill>
                <a:latin typeface="AGA Arabesque"/>
                <a:ea typeface="Calibri"/>
                <a:cs typeface="B Lotus"/>
              </a:rPr>
              <a:t></a:t>
            </a:r>
            <a:r>
              <a:rPr lang="ar-SA" b="1" dirty="0">
                <a:solidFill>
                  <a:prstClr val="black"/>
                </a:solidFill>
                <a:latin typeface="Calibri"/>
                <a:ea typeface="Calibri"/>
                <a:cs typeface="B Lotus"/>
              </a:rPr>
              <a:t> را ياري کردند ولي در خلال جنگ دست از ياري آن حضرت برداشتند و خواهان آتش‌بس و امضاي توافق‌نامه و تعيين حکم براي قضاوت بين امام علي</a:t>
            </a:r>
            <a:r>
              <a:rPr lang="en-US" sz="1800" b="1" dirty="0">
                <a:solidFill>
                  <a:prstClr val="black"/>
                </a:solidFill>
                <a:latin typeface="AGA Arabesque"/>
                <a:ea typeface="Calibri"/>
                <a:cs typeface="B Lotus"/>
              </a:rPr>
              <a:t></a:t>
            </a:r>
            <a:r>
              <a:rPr lang="fa-IR" b="1" dirty="0">
                <a:solidFill>
                  <a:prstClr val="black"/>
                </a:solidFill>
                <a:latin typeface="Calibri"/>
                <a:ea typeface="Calibri"/>
                <a:cs typeface="B Lotus"/>
              </a:rPr>
              <a:t> و معاويه شدند؛‌ولي پس از امضاي توافق‌نامه آن را انکار کردند و خواهان نقض آن شدند. آنان در تاريخ صدر اسلام معروف به «خوارج»‌اند.</a:t>
            </a:r>
            <a:endParaRPr lang="en-US" sz="1800" b="1" dirty="0">
              <a:solidFill>
                <a:prstClr val="black"/>
              </a:solidFill>
              <a:latin typeface="Calibri"/>
              <a:ea typeface="Calibri"/>
              <a:cs typeface="B Lotus"/>
            </a:endParaRPr>
          </a:p>
          <a:p>
            <a:pPr algn="r" rtl="1"/>
            <a:endParaRPr lang="en-US" dirty="0"/>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sz="7200" dirty="0">
                <a:solidFill>
                  <a:prstClr val="black"/>
                </a:solidFill>
                <a:ea typeface="+mn-ea"/>
                <a:cs typeface="B Sahar" pitchFamily="2" charset="-78"/>
              </a:rPr>
              <a:t>جريان متحجران آشوبگر</a:t>
            </a:r>
            <a:endParaRPr lang="en-US" dirty="0"/>
          </a:p>
        </p:txBody>
      </p:sp>
    </p:spTree>
    <p:extLst>
      <p:ext uri="{BB962C8B-B14F-4D97-AF65-F5344CB8AC3E}">
        <p14:creationId xmlns:p14="http://schemas.microsoft.com/office/powerpoint/2010/main" val="632216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wheel(1)">
                                      <p:cBhvr>
                                        <p:cTn id="25" dur="20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down)">
                                      <p:cBhvr>
                                        <p:cTn id="3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lvl="0" indent="0" algn="r" rtl="1">
              <a:lnSpc>
                <a:spcPct val="150000"/>
              </a:lnSpc>
              <a:buClr>
                <a:srgbClr val="873624"/>
              </a:buClr>
              <a:buNone/>
            </a:pPr>
            <a:r>
              <a:rPr lang="fa-IR" b="1" dirty="0">
                <a:solidFill>
                  <a:prstClr val="black"/>
                </a:solidFill>
                <a:latin typeface="Times New Roman"/>
                <a:ea typeface="Calibri"/>
                <a:cs typeface="B Lotus" pitchFamily="2" charset="-78"/>
              </a:rPr>
              <a:t>1. </a:t>
            </a:r>
            <a:r>
              <a:rPr lang="ar-SA" b="1" dirty="0">
                <a:solidFill>
                  <a:prstClr val="black"/>
                </a:solidFill>
                <a:latin typeface="Times New Roman"/>
                <a:ea typeface="Calibri"/>
                <a:cs typeface="B Lotus" pitchFamily="2" charset="-78"/>
              </a:rPr>
              <a:t>التقاط فکري</a:t>
            </a:r>
            <a:r>
              <a:rPr lang="fa-IR" b="1" dirty="0">
                <a:solidFill>
                  <a:prstClr val="black"/>
                </a:solidFill>
                <a:latin typeface="Calibri"/>
                <a:ea typeface="Calibri"/>
                <a:cs typeface="B Lotus" pitchFamily="2" charset="-78"/>
              </a:rPr>
              <a:t>؛</a:t>
            </a:r>
            <a:endParaRPr lang="fa-IR" sz="2000" b="1" dirty="0">
              <a:solidFill>
                <a:prstClr val="black"/>
              </a:solidFill>
              <a:latin typeface="Cambria"/>
              <a:ea typeface="Calibri"/>
              <a:cs typeface="B Lotus" pitchFamily="2" charset="-78"/>
            </a:endParaRPr>
          </a:p>
          <a:p>
            <a:pPr marL="0" lvl="0" indent="0" algn="r" rtl="1">
              <a:lnSpc>
                <a:spcPct val="150000"/>
              </a:lnSpc>
              <a:buClr>
                <a:srgbClr val="873624"/>
              </a:buClr>
              <a:buNone/>
            </a:pPr>
            <a:r>
              <a:rPr lang="fa-IR" b="1" dirty="0">
                <a:solidFill>
                  <a:prstClr val="black"/>
                </a:solidFill>
                <a:latin typeface="Times New Roman"/>
                <a:ea typeface="Calibri"/>
                <a:cs typeface="B Lotus" pitchFamily="2" charset="-78"/>
              </a:rPr>
              <a:t>2</a:t>
            </a:r>
            <a:r>
              <a:rPr lang="ar-SA" b="1" dirty="0">
                <a:solidFill>
                  <a:prstClr val="black"/>
                </a:solidFill>
                <a:latin typeface="Times New Roman"/>
                <a:ea typeface="Calibri"/>
                <a:cs typeface="B Lotus" pitchFamily="2" charset="-78"/>
              </a:rPr>
              <a:t>. اختصاص دادن داوري به خدا</a:t>
            </a:r>
            <a:r>
              <a:rPr lang="fa-IR" b="1" dirty="0">
                <a:solidFill>
                  <a:prstClr val="black"/>
                </a:solidFill>
                <a:latin typeface="Calibri"/>
                <a:ea typeface="Calibri"/>
                <a:cs typeface="B Lotus" pitchFamily="2" charset="-78"/>
              </a:rPr>
              <a:t>؛</a:t>
            </a:r>
          </a:p>
          <a:p>
            <a:pPr marL="0" lvl="0" indent="0" algn="r" rtl="1">
              <a:lnSpc>
                <a:spcPct val="150000"/>
              </a:lnSpc>
              <a:buClr>
                <a:srgbClr val="873624"/>
              </a:buClr>
              <a:buNone/>
            </a:pPr>
            <a:r>
              <a:rPr lang="fa-IR" b="1" dirty="0">
                <a:solidFill>
                  <a:prstClr val="black"/>
                </a:solidFill>
                <a:latin typeface="Times New Roman"/>
                <a:ea typeface="Calibri"/>
                <a:cs typeface="B Lotus" pitchFamily="2" charset="-78"/>
              </a:rPr>
              <a:t>3</a:t>
            </a:r>
            <a:r>
              <a:rPr lang="ar-SA" b="1" dirty="0">
                <a:solidFill>
                  <a:prstClr val="black"/>
                </a:solidFill>
                <a:latin typeface="Times New Roman"/>
                <a:ea typeface="Calibri"/>
                <a:cs typeface="B Lotus" pitchFamily="2" charset="-78"/>
              </a:rPr>
              <a:t>. تکفير مرتکب گناه کبيره</a:t>
            </a:r>
            <a:r>
              <a:rPr lang="fa-IR" b="1" dirty="0">
                <a:solidFill>
                  <a:prstClr val="black"/>
                </a:solidFill>
                <a:latin typeface="Calibri"/>
                <a:ea typeface="Calibri"/>
                <a:cs typeface="B Lotus" pitchFamily="2" charset="-78"/>
              </a:rPr>
              <a:t>؛</a:t>
            </a:r>
          </a:p>
          <a:p>
            <a:pPr marL="0" lvl="0" indent="0" algn="r" rtl="1">
              <a:lnSpc>
                <a:spcPct val="150000"/>
              </a:lnSpc>
              <a:buClr>
                <a:srgbClr val="873624"/>
              </a:buClr>
              <a:buNone/>
            </a:pPr>
            <a:r>
              <a:rPr lang="fa-IR" b="1" dirty="0">
                <a:solidFill>
                  <a:prstClr val="black"/>
                </a:solidFill>
                <a:latin typeface="Calibri"/>
                <a:ea typeface="Calibri"/>
                <a:cs typeface="B Lotus" pitchFamily="2" charset="-78"/>
              </a:rPr>
              <a:t>4. انکار امامت؛</a:t>
            </a:r>
          </a:p>
          <a:p>
            <a:pPr marL="0" lvl="0" indent="0" algn="justLow" rtl="1">
              <a:lnSpc>
                <a:spcPct val="150000"/>
              </a:lnSpc>
              <a:spcBef>
                <a:spcPts val="1500"/>
              </a:spcBef>
              <a:buClr>
                <a:srgbClr val="873624"/>
              </a:buClr>
              <a:buNone/>
            </a:pPr>
            <a:r>
              <a:rPr lang="fa-IR" b="1" dirty="0">
                <a:solidFill>
                  <a:prstClr val="black"/>
                </a:solidFill>
                <a:latin typeface="Cambria"/>
                <a:ea typeface="Times New Roman"/>
                <a:cs typeface="B Lotus" pitchFamily="2" charset="-78"/>
              </a:rPr>
              <a:t>5.کج‌فهمي ؛</a:t>
            </a:r>
          </a:p>
          <a:p>
            <a:pPr marL="0" lvl="0" indent="0" algn="justLow" rtl="1">
              <a:lnSpc>
                <a:spcPct val="150000"/>
              </a:lnSpc>
              <a:spcBef>
                <a:spcPts val="1500"/>
              </a:spcBef>
              <a:buClr>
                <a:srgbClr val="873624"/>
              </a:buClr>
              <a:buNone/>
            </a:pPr>
            <a:r>
              <a:rPr lang="fa-IR" sz="2000" b="1" dirty="0">
                <a:solidFill>
                  <a:prstClr val="black"/>
                </a:solidFill>
                <a:latin typeface="Cambria"/>
                <a:ea typeface="Times New Roman"/>
                <a:cs typeface="B Lotus" pitchFamily="2" charset="-78"/>
              </a:rPr>
              <a:t>6. لجاجت و تهور</a:t>
            </a:r>
            <a:endParaRPr lang="en-US" sz="1800" b="1" dirty="0">
              <a:solidFill>
                <a:prstClr val="black"/>
              </a:solidFill>
              <a:latin typeface="Cambria"/>
              <a:ea typeface="Times New Roman"/>
              <a:cs typeface="B Lotus" pitchFamily="2" charset="-78"/>
            </a:endParaRPr>
          </a:p>
          <a:p>
            <a:pPr marL="0" lvl="0" indent="0" algn="justLow" rtl="1">
              <a:lnSpc>
                <a:spcPct val="150000"/>
              </a:lnSpc>
              <a:spcBef>
                <a:spcPts val="1500"/>
              </a:spcBef>
              <a:buClr>
                <a:srgbClr val="873624"/>
              </a:buClr>
              <a:buNone/>
            </a:pPr>
            <a:endParaRPr lang="en-US" sz="2000" b="1" dirty="0">
              <a:solidFill>
                <a:prstClr val="black"/>
              </a:solidFill>
              <a:latin typeface="Cambria"/>
              <a:ea typeface="Times New Roman"/>
              <a:cs typeface="B Lotus" pitchFamily="2" charset="-78"/>
            </a:endParaRPr>
          </a:p>
          <a:p>
            <a:pPr marL="0" lvl="0" indent="0" algn="r" rtl="1">
              <a:lnSpc>
                <a:spcPct val="150000"/>
              </a:lnSpc>
              <a:buClr>
                <a:srgbClr val="873624"/>
              </a:buClr>
              <a:buNone/>
            </a:pPr>
            <a:endParaRPr lang="en-US" b="1" dirty="0">
              <a:solidFill>
                <a:prstClr val="black"/>
              </a:solidFill>
              <a:cs typeface="B Lotus" pitchFamily="2" charset="-78"/>
            </a:endParaRPr>
          </a:p>
          <a:p>
            <a:pPr marL="0" indent="0" algn="r" rtl="1">
              <a:lnSpc>
                <a:spcPct val="150000"/>
              </a:lnSpc>
              <a:buNone/>
            </a:pPr>
            <a:endParaRPr lang="en-US" b="1" dirty="0">
              <a:cs typeface="B Lotus" pitchFamily="2" charset="-78"/>
            </a:endParaRPr>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sz="6000" dirty="0">
                <a:cs typeface="B Sahar" pitchFamily="2" charset="-78"/>
              </a:rPr>
              <a:t>شاخص‌هاي جريان </a:t>
            </a:r>
            <a:r>
              <a:rPr lang="fa-IR" sz="6000" dirty="0" smtClean="0">
                <a:cs typeface="B Sahar" pitchFamily="2" charset="-78"/>
              </a:rPr>
              <a:t>متحجران آشوبگر</a:t>
            </a:r>
            <a:endParaRPr lang="en-US" sz="6000" dirty="0">
              <a:cs typeface="B Sahar" pitchFamily="2" charset="-78"/>
            </a:endParaRPr>
          </a:p>
        </p:txBody>
      </p:sp>
    </p:spTree>
    <p:extLst>
      <p:ext uri="{BB962C8B-B14F-4D97-AF65-F5344CB8AC3E}">
        <p14:creationId xmlns:p14="http://schemas.microsoft.com/office/powerpoint/2010/main" val="564311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wheel(1)">
                                      <p:cBhvr>
                                        <p:cTn id="25" dur="20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heel(1)">
                                      <p:cBhvr>
                                        <p:cTn id="30" dur="20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heel(1)">
                                      <p:cBhvr>
                                        <p:cTn id="35" dur="20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wheel(1)">
                                      <p:cBhvr>
                                        <p:cTn id="40" dur="20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wheel(1)">
                                      <p:cBhvr>
                                        <p:cTn id="45" dur="20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wheel(1)">
                                      <p:cBhvr>
                                        <p:cTn id="50" dur="2000"/>
                                        <p:tgtEl>
                                          <p:spTgt spid="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wheel(1)">
                                      <p:cBhvr>
                                        <p:cTn id="55"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lvl="0" indent="180340" algn="justLow" rtl="1">
              <a:lnSpc>
                <a:spcPts val="4400"/>
              </a:lnSpc>
              <a:spcBef>
                <a:spcPts val="0"/>
              </a:spcBef>
              <a:buClr>
                <a:srgbClr val="873624"/>
              </a:buClr>
            </a:pPr>
            <a:r>
              <a:rPr lang="fa-IR" b="1" dirty="0">
                <a:solidFill>
                  <a:prstClr val="black"/>
                </a:solidFill>
                <a:latin typeface="Calibri"/>
                <a:ea typeface="Calibri"/>
                <a:cs typeface="B Lotus"/>
              </a:rPr>
              <a:t>) تحميل آتش‌بس و مذاکره بر امام علي</a:t>
            </a:r>
            <a:r>
              <a:rPr lang="en-US" sz="1800" b="1" dirty="0">
                <a:solidFill>
                  <a:prstClr val="black"/>
                </a:solidFill>
                <a:latin typeface="AGA Arabesque"/>
                <a:ea typeface="Calibri"/>
                <a:cs typeface="B Lotus"/>
              </a:rPr>
              <a:t></a:t>
            </a:r>
            <a:r>
              <a:rPr lang="ar-SA" b="1" dirty="0">
                <a:solidFill>
                  <a:prstClr val="black"/>
                </a:solidFill>
                <a:latin typeface="Calibri"/>
                <a:ea typeface="Calibri"/>
                <a:cs typeface="B Lotus"/>
              </a:rPr>
              <a:t> در صفين، ايجاد ناامني فکري و نظامي در قلمرو حکومت علوي، برپايي جنگ نهروان و ترور امام علي</a:t>
            </a:r>
            <a:r>
              <a:rPr lang="en-US" sz="1800" b="1" dirty="0">
                <a:solidFill>
                  <a:prstClr val="black"/>
                </a:solidFill>
                <a:latin typeface="AGA Arabesque"/>
                <a:ea typeface="Calibri"/>
                <a:cs typeface="B Lotus"/>
              </a:rPr>
              <a:t></a:t>
            </a:r>
            <a:r>
              <a:rPr lang="fa-IR" b="1" dirty="0">
                <a:solidFill>
                  <a:prstClr val="black"/>
                </a:solidFill>
                <a:latin typeface="Calibri"/>
                <a:ea typeface="Calibri"/>
                <a:cs typeface="B Lotus"/>
              </a:rPr>
              <a:t> و سرانجام هموار کردن موازنة قدرت به سود جريان زرسالاران برانداز از جمله پيامدهاي ظهور اين جريان شوم در صدر اسلام به‌شمار مي‌آيند. </a:t>
            </a:r>
            <a:endParaRPr lang="en-US" sz="1800" b="1" dirty="0">
              <a:solidFill>
                <a:prstClr val="black"/>
              </a:solidFill>
              <a:latin typeface="Calibri"/>
              <a:ea typeface="Calibri"/>
              <a:cs typeface="B Lotus"/>
            </a:endParaRPr>
          </a:p>
          <a:p>
            <a:pPr marL="0" lvl="0" indent="180340" algn="justLow" rtl="1">
              <a:lnSpc>
                <a:spcPts val="4400"/>
              </a:lnSpc>
              <a:spcBef>
                <a:spcPts val="0"/>
              </a:spcBef>
              <a:buClr>
                <a:srgbClr val="873624"/>
              </a:buClr>
            </a:pPr>
            <a:r>
              <a:rPr lang="fa-IR" b="1" dirty="0">
                <a:solidFill>
                  <a:srgbClr val="0070C0"/>
                </a:solidFill>
                <a:effectLst>
                  <a:outerShdw blurRad="38100" dist="38100" dir="2700000" algn="tl">
                    <a:srgbClr val="000000">
                      <a:alpha val="43137"/>
                    </a:srgbClr>
                  </a:outerShdw>
                </a:effectLst>
                <a:latin typeface="Calibri"/>
                <a:ea typeface="Calibri"/>
                <a:cs typeface="B Lotus"/>
              </a:rPr>
              <a:t>همچنین متوقف کردن روند‌ روبه‌رشد حکومت علوي، ايجاد انحراف فکري و ايدئولوژيکي در جامعه، ايجاد ناامني جاني براي مسلمانان، برپايي جنگ نهروان، بسترسازي سلطة جريان زرسالار و ترور امام علي</a:t>
            </a:r>
            <a:r>
              <a:rPr lang="en-US" sz="1800" b="1" dirty="0">
                <a:solidFill>
                  <a:srgbClr val="0070C0"/>
                </a:solidFill>
                <a:effectLst>
                  <a:outerShdw blurRad="38100" dist="38100" dir="2700000" algn="tl">
                    <a:srgbClr val="000000">
                      <a:alpha val="43137"/>
                    </a:srgbClr>
                  </a:outerShdw>
                </a:effectLst>
                <a:latin typeface="AGA Arabesque"/>
                <a:ea typeface="Calibri"/>
                <a:cs typeface="B Lotus"/>
              </a:rPr>
              <a:t></a:t>
            </a:r>
            <a:r>
              <a:rPr lang="fa-IR" b="1" dirty="0">
                <a:solidFill>
                  <a:srgbClr val="0070C0"/>
                </a:solidFill>
                <a:effectLst>
                  <a:outerShdw blurRad="38100" dist="38100" dir="2700000" algn="tl">
                    <a:srgbClr val="000000">
                      <a:alpha val="43137"/>
                    </a:srgbClr>
                  </a:outerShdw>
                </a:effectLst>
                <a:latin typeface="Calibri"/>
                <a:ea typeface="Calibri"/>
                <a:cs typeface="B Lotus"/>
              </a:rPr>
              <a:t>، از مهم‌ترين پيامدهاي پيدايش اين جريان شوم در تاريخ صدر اسلام به‌شمار مي‌آيند.</a:t>
            </a:r>
            <a:endParaRPr lang="en-US" sz="1800" b="1" dirty="0">
              <a:solidFill>
                <a:srgbClr val="0070C0"/>
              </a:solidFill>
              <a:effectLst>
                <a:outerShdw blurRad="38100" dist="38100" dir="2700000" algn="tl">
                  <a:srgbClr val="000000">
                    <a:alpha val="43137"/>
                  </a:srgbClr>
                </a:outerShdw>
              </a:effectLst>
              <a:latin typeface="Calibri"/>
              <a:ea typeface="Calibri"/>
              <a:cs typeface="B Lotus"/>
            </a:endParaRPr>
          </a:p>
          <a:p>
            <a:pPr lvl="0" algn="r" rtl="1">
              <a:buClr>
                <a:srgbClr val="873624"/>
              </a:buClr>
            </a:pPr>
            <a:endParaRPr lang="en-US" b="1" dirty="0">
              <a:solidFill>
                <a:prstClr val="black"/>
              </a:solidFill>
            </a:endParaRPr>
          </a:p>
          <a:p>
            <a:pPr algn="r" rtl="1"/>
            <a:endParaRPr lang="en-US" b="1" dirty="0"/>
          </a:p>
        </p:txBody>
      </p:sp>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a-IR" sz="6000" dirty="0" smtClean="0">
                <a:solidFill>
                  <a:prstClr val="black"/>
                </a:solidFill>
                <a:ea typeface="+mn-ea"/>
                <a:cs typeface="B Sahar" pitchFamily="2" charset="-78"/>
              </a:rPr>
              <a:t>پیامدهای جريان </a:t>
            </a:r>
            <a:r>
              <a:rPr lang="fa-IR" sz="6000" dirty="0">
                <a:solidFill>
                  <a:prstClr val="black"/>
                </a:solidFill>
                <a:ea typeface="+mn-ea"/>
                <a:cs typeface="B Sahar" pitchFamily="2" charset="-78"/>
              </a:rPr>
              <a:t>متحجران آشوبگر</a:t>
            </a:r>
            <a:endParaRPr lang="en-US" dirty="0"/>
          </a:p>
        </p:txBody>
      </p:sp>
    </p:spTree>
    <p:extLst>
      <p:ext uri="{BB962C8B-B14F-4D97-AF65-F5344CB8AC3E}">
        <p14:creationId xmlns:p14="http://schemas.microsoft.com/office/powerpoint/2010/main" val="3562704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wheel(1)">
                                      <p:cBhvr>
                                        <p:cTn id="25" dur="20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barn(inVertical)">
                                      <p:cBhvr>
                                        <p:cTn id="3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24675"/>
          </a:xfrm>
        </p:spPr>
      </p:pic>
    </p:spTree>
    <p:extLst>
      <p:ext uri="{BB962C8B-B14F-4D97-AF65-F5344CB8AC3E}">
        <p14:creationId xmlns:p14="http://schemas.microsoft.com/office/powerpoint/2010/main" val="137066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768" y="2066192"/>
            <a:ext cx="11676185" cy="4563208"/>
          </a:xfrm>
        </p:spPr>
        <p:txBody>
          <a:bodyPr/>
          <a:lstStyle/>
          <a:p>
            <a:pPr marL="0" indent="0" algn="r" rtl="1">
              <a:buNone/>
            </a:pPr>
            <a:r>
              <a:rPr lang="fa-IR" dirty="0" smtClean="0">
                <a:solidFill>
                  <a:srgbClr val="FF0000"/>
                </a:solidFill>
                <a:cs typeface="B Esfehan" pitchFamily="2" charset="-78"/>
              </a:rPr>
              <a:t>ب) ضرورت و چرائی توجه به جریان شناسی؛</a:t>
            </a:r>
          </a:p>
          <a:p>
            <a:pPr marL="0" indent="0" algn="justLow" rtl="1">
              <a:buNone/>
            </a:pPr>
            <a:r>
              <a:rPr lang="fa-IR" dirty="0">
                <a:solidFill>
                  <a:schemeClr val="tx1"/>
                </a:solidFill>
                <a:cs typeface="B Nazanin" pitchFamily="2" charset="-78"/>
              </a:rPr>
              <a:t>از آنجا که آدمي به‌عنوان بازيگر اصلي نزاع ميان جبهة حق و باطل ماهيتي ثابت دارد و مبدأ جاذبه و دافعه و گرايش‌هايش واحد است، بسياري از انگيزه‏ها و عوامل مؤثر در حضور او در جبهة حق يا باطل تکرارپذير و يک‌سان </a:t>
            </a:r>
            <a:r>
              <a:rPr lang="fa-IR" dirty="0" smtClean="0">
                <a:solidFill>
                  <a:schemeClr val="tx1"/>
                </a:solidFill>
                <a:cs typeface="B Nazanin" pitchFamily="2" charset="-78"/>
              </a:rPr>
              <a:t>است و </a:t>
            </a:r>
            <a:r>
              <a:rPr lang="ar-SA" dirty="0">
                <a:cs typeface="B Nazanin" pitchFamily="2" charset="-78"/>
              </a:rPr>
              <a:t>البته بهانه‏ها و دست‏مايه‏هاي طغيان و سرکشي يا استقامت و پايداري به‌طور طبيعي در زمان‏هاي مختلف تغيير خواهند کرد؛ ولي شالوده، منطق و مرام هريک از دو جريان اهل حق و اهل باطل امري ثابت است. از همين رو، تأمل و تدبر در کشمکش‌هاي جريان‌هاي معارض </a:t>
            </a:r>
            <a:r>
              <a:rPr lang="ar-SA" dirty="0" smtClean="0">
                <a:cs typeface="B Nazanin" pitchFamily="2" charset="-78"/>
              </a:rPr>
              <a:t>اهل‌بيت</a:t>
            </a:r>
            <a:r>
              <a:rPr lang="fa-IR" dirty="0" smtClean="0">
                <a:cs typeface="B Nazanin" pitchFamily="2" charset="-78"/>
                <a:sym typeface="AGA Arabesque"/>
              </a:rPr>
              <a:t> </a:t>
            </a:r>
            <a:r>
              <a:rPr lang="ar-SA" dirty="0" smtClean="0">
                <a:cs typeface="B Nazanin" pitchFamily="2" charset="-78"/>
              </a:rPr>
              <a:t>با </a:t>
            </a:r>
            <a:r>
              <a:rPr lang="ar-SA" dirty="0">
                <a:cs typeface="B Nazanin" pitchFamily="2" charset="-78"/>
              </a:rPr>
              <a:t>جريان‌هاي هم‌گرا با آن ذوات مقدس مي‏تواند </a:t>
            </a:r>
            <a:r>
              <a:rPr lang="ar-SA" u="sng" dirty="0">
                <a:cs typeface="B Nazanin" pitchFamily="2" charset="-78"/>
              </a:rPr>
              <a:t>دست‏ماية خوبي براي تحليل رفتار ستيزه‏جويانة برخي از جريان‌هاي معاصر با دين و ولايت فقيه و حکومت ديني باشد.</a:t>
            </a:r>
            <a:endParaRPr lang="en-US" u="sng" dirty="0">
              <a:cs typeface="B Nazanin" pitchFamily="2" charset="-78"/>
            </a:endParaRPr>
          </a:p>
          <a:p>
            <a:pPr marL="0" indent="0" algn="r" rtl="1">
              <a:buNone/>
            </a:pPr>
            <a:r>
              <a:rPr lang="fa-IR" dirty="0" smtClean="0">
                <a:solidFill>
                  <a:srgbClr val="FF0000"/>
                </a:solidFill>
                <a:cs typeface="B Esfehan" pitchFamily="2" charset="-78"/>
              </a:rPr>
              <a:t>ج) </a:t>
            </a:r>
            <a:r>
              <a:rPr lang="fa-IR" dirty="0">
                <a:solidFill>
                  <a:srgbClr val="FF0000"/>
                </a:solidFill>
                <a:cs typeface="B Esfehan" pitchFamily="2" charset="-78"/>
              </a:rPr>
              <a:t>ضرورت و چرائی مطالعه تاریخ صدر اسلام؛</a:t>
            </a:r>
          </a:p>
          <a:p>
            <a:pPr marL="457200" indent="-457200" algn="r" rtl="1">
              <a:buFont typeface="+mj-lt"/>
              <a:buAutoNum type="arabicPeriod"/>
            </a:pPr>
            <a:r>
              <a:rPr lang="fa-IR" dirty="0">
                <a:solidFill>
                  <a:srgbClr val="00B050"/>
                </a:solidFill>
                <a:effectLst>
                  <a:outerShdw blurRad="38100" dist="38100" dir="2700000" algn="tl">
                    <a:srgbClr val="000000">
                      <a:alpha val="43137"/>
                    </a:srgbClr>
                  </a:outerShdw>
                </a:effectLst>
                <a:cs typeface="B Nazanin" pitchFamily="2" charset="-78"/>
              </a:rPr>
              <a:t>(ثمره عام) عبرت گیری و درس گرفتن از سرنوشت گذشتگان.</a:t>
            </a:r>
          </a:p>
          <a:p>
            <a:pPr marL="457200" indent="-457200" algn="r" rtl="1">
              <a:buFont typeface="+mj-lt"/>
              <a:buAutoNum type="arabicPeriod"/>
            </a:pPr>
            <a:r>
              <a:rPr lang="fa-IR" dirty="0">
                <a:solidFill>
                  <a:srgbClr val="00B050"/>
                </a:solidFill>
                <a:effectLst>
                  <a:outerShdw blurRad="38100" dist="38100" dir="2700000" algn="tl">
                    <a:srgbClr val="000000">
                      <a:alpha val="43137"/>
                    </a:srgbClr>
                  </a:outerShdw>
                </a:effectLst>
                <a:cs typeface="B Nazanin" pitchFamily="2" charset="-78"/>
              </a:rPr>
              <a:t>(ثمره خاص) قرابت و شباهت های زیاد تاریخ صدر اسلام با وضعیت روزگار ما.</a:t>
            </a:r>
          </a:p>
          <a:p>
            <a:pPr marL="457200" indent="-457200" algn="r" rtl="1">
              <a:buFont typeface="+mj-lt"/>
              <a:buAutoNum type="arabicPeriod"/>
            </a:pPr>
            <a:r>
              <a:rPr lang="fa-IR" dirty="0">
                <a:solidFill>
                  <a:srgbClr val="00B050"/>
                </a:solidFill>
                <a:effectLst>
                  <a:outerShdw blurRad="38100" dist="38100" dir="2700000" algn="tl">
                    <a:srgbClr val="000000">
                      <a:alpha val="43137"/>
                    </a:srgbClr>
                  </a:outerShdw>
                </a:effectLst>
                <a:cs typeface="B Nazanin" pitchFamily="2" charset="-78"/>
              </a:rPr>
              <a:t>(ثمره اخص) مصون سازی انقلاب اسلامی از آفت ها و بحرانهای پیش روی به واسطه مطالعه تاریخ صدر اسلام</a:t>
            </a:r>
          </a:p>
          <a:p>
            <a:pPr marL="0" indent="0" algn="r" rtl="1">
              <a:buNone/>
            </a:pPr>
            <a:endParaRPr lang="en-US" dirty="0">
              <a:solidFill>
                <a:schemeClr val="tx1"/>
              </a:solidFill>
              <a:cs typeface="B Nazanin" pitchFamily="2" charset="-78"/>
            </a:endParaRPr>
          </a:p>
        </p:txBody>
      </p:sp>
      <p:sp>
        <p:nvSpPr>
          <p:cNvPr id="3" name="Title 2"/>
          <p:cNvSpPr>
            <a:spLocks noGrp="1"/>
          </p:cNvSpPr>
          <p:nvPr>
            <p:ph type="title"/>
          </p:nvPr>
        </p:nvSpPr>
        <p:spPr>
          <a:blipFill>
            <a:blip r:embed="rId2"/>
            <a:tile tx="0" ty="0" sx="100000" sy="100000" flip="none" algn="tl"/>
          </a:blipFill>
        </p:spPr>
        <p:txBody>
          <a:bodyPr/>
          <a:lstStyle/>
          <a:p>
            <a:r>
              <a:rPr lang="fa-IR" sz="9600" dirty="0">
                <a:solidFill>
                  <a:srgbClr val="FFFF00"/>
                </a:solidFill>
                <a:effectLst>
                  <a:outerShdw blurRad="38100" dist="38100" dir="2700000" algn="tl">
                    <a:srgbClr val="000000">
                      <a:alpha val="43137"/>
                    </a:srgbClr>
                  </a:outerShdw>
                </a:effectLst>
                <a:latin typeface="Aldhabi" pitchFamily="2" charset="-78"/>
                <a:cs typeface="B Tabassom" pitchFamily="2" charset="-78"/>
              </a:rPr>
              <a:t>چند مقدمه </a:t>
            </a:r>
            <a:endParaRPr lang="en-US" dirty="0"/>
          </a:p>
        </p:txBody>
      </p:sp>
    </p:spTree>
    <p:extLst>
      <p:ext uri="{BB962C8B-B14F-4D97-AF65-F5344CB8AC3E}">
        <p14:creationId xmlns:p14="http://schemas.microsoft.com/office/powerpoint/2010/main" val="26732614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2248348"/>
            <a:ext cx="11249025" cy="4133402"/>
          </a:xfrm>
        </p:spPr>
        <p:style>
          <a:lnRef idx="0">
            <a:scrgbClr r="0" g="0" b="0"/>
          </a:lnRef>
          <a:fillRef idx="1003">
            <a:schemeClr val="lt1"/>
          </a:fillRef>
          <a:effectRef idx="0">
            <a:scrgbClr r="0" g="0" b="0"/>
          </a:effectRef>
          <a:fontRef idx="major"/>
        </p:style>
        <p:txBody>
          <a:bodyPr>
            <a:normAutofit/>
          </a:bodyPr>
          <a:lstStyle/>
          <a:p>
            <a:pPr marR="0" algn="justLow" rtl="1">
              <a:lnSpc>
                <a:spcPts val="4400"/>
              </a:lnSpc>
              <a:spcBef>
                <a:spcPts val="0"/>
              </a:spcBef>
              <a:spcAft>
                <a:spcPts val="0"/>
              </a:spcAft>
              <a:buClr>
                <a:srgbClr val="7030A0"/>
              </a:buClr>
              <a:buFont typeface="Wingdings" pitchFamily="2" charset="2"/>
              <a:buChar char="§"/>
            </a:pPr>
            <a:r>
              <a:rPr lang="ar-SA" b="1" dirty="0">
                <a:latin typeface="Calibri"/>
                <a:ea typeface="Calibri"/>
                <a:cs typeface="B Lotus"/>
              </a:rPr>
              <a:t>در کنار دو موج همساز و ناهمساز با اهل‌بيت</a:t>
            </a:r>
            <a:r>
              <a:rPr lang="ar-SA" b="1" dirty="0">
                <a:latin typeface="AGA Arabesque"/>
                <a:ea typeface="Calibri"/>
                <a:cs typeface="B Lotus"/>
              </a:rPr>
              <a:t> </a:t>
            </a:r>
            <a:r>
              <a:rPr lang="ar-SA" b="1" dirty="0">
                <a:latin typeface="Calibri"/>
                <a:ea typeface="Calibri"/>
                <a:cs typeface="B Lotus"/>
              </a:rPr>
              <a:t> در صدر اسلام موج سومي پديد آمد که خود را بي‏طرف مي‌خواند و در مقام عمل، نه بيشترِ جريان‌هاي معارض </a:t>
            </a:r>
            <a:r>
              <a:rPr lang="ar-SA" b="1" dirty="0" smtClean="0">
                <a:latin typeface="Calibri"/>
                <a:ea typeface="Calibri"/>
                <a:cs typeface="B Lotus"/>
              </a:rPr>
              <a:t>اهل‌بيت </a:t>
            </a:r>
            <a:r>
              <a:rPr lang="ar-SA" b="1" dirty="0">
                <a:latin typeface="Calibri"/>
                <a:ea typeface="Calibri"/>
                <a:cs typeface="B Lotus"/>
              </a:rPr>
              <a:t>را تأييد مي‌کرد و نه اهل‌بيت  را ياري مي‌کرد. تمايز آنها با بسياري از جريان‌هاي معارض اين بود که با </a:t>
            </a:r>
            <a:r>
              <a:rPr lang="ar-SA" b="1" dirty="0" smtClean="0">
                <a:latin typeface="Calibri"/>
                <a:ea typeface="Calibri"/>
                <a:cs typeface="B Lotus"/>
              </a:rPr>
              <a:t>اهل‌بيت </a:t>
            </a:r>
            <a:r>
              <a:rPr lang="ar-SA" b="1" dirty="0">
                <a:latin typeface="Calibri"/>
                <a:ea typeface="Calibri"/>
                <a:cs typeface="B Lotus"/>
              </a:rPr>
              <a:t>به‌طور فيزيکي درگير نمي‌شدند. گرچه بسياري از اينان پيرو خط خواص تجديدنظرطلب بودند، با اهل‌بيت</a:t>
            </a:r>
            <a:r>
              <a:rPr lang="ar-SA" b="1" dirty="0">
                <a:latin typeface="AGA Arabesque"/>
                <a:ea typeface="Calibri"/>
                <a:cs typeface="B Lotus"/>
              </a:rPr>
              <a:t> </a:t>
            </a:r>
            <a:r>
              <a:rPr lang="ar-SA" b="1" dirty="0">
                <a:latin typeface="Calibri"/>
                <a:ea typeface="Calibri"/>
                <a:cs typeface="B Lotus"/>
              </a:rPr>
              <a:t> نجنگيدند و از صحنة درگيري اهل‌بيت</a:t>
            </a:r>
            <a:r>
              <a:rPr lang="en-US" sz="1800" b="1" dirty="0">
                <a:latin typeface="AGA Arabesque"/>
                <a:ea typeface="Calibri"/>
                <a:cs typeface="B Lotus"/>
              </a:rPr>
              <a:t></a:t>
            </a:r>
            <a:r>
              <a:rPr lang="fa-IR" b="1" dirty="0">
                <a:latin typeface="Calibri"/>
                <a:ea typeface="Calibri"/>
                <a:cs typeface="B Lotus"/>
              </a:rPr>
              <a:t> و معارضانشان فاصله گرفتند. نقش حساس اين گروه در فرجام حکومت امام علي</a:t>
            </a:r>
            <a:r>
              <a:rPr lang="fa-IR" b="1" dirty="0">
                <a:latin typeface="AGA Arabesque"/>
                <a:ea typeface="Calibri"/>
                <a:cs typeface="B Lotus"/>
              </a:rPr>
              <a:t> </a:t>
            </a:r>
            <a:r>
              <a:rPr lang="fa-IR" b="1" dirty="0">
                <a:latin typeface="Calibri"/>
                <a:ea typeface="Calibri"/>
                <a:cs typeface="B Lotus"/>
              </a:rPr>
              <a:t> از مسائل مهم و درخور تأمل است و از همين رو در اين مقام، به ماهيت، انواع، اهداف، و سرنوشت جريان اعتزال مي‌پردازيم. </a:t>
            </a:r>
            <a:endParaRPr lang="en-US" sz="1800" b="1" dirty="0">
              <a:latin typeface="Calibri"/>
              <a:ea typeface="Calibri"/>
              <a:cs typeface="B Lotus"/>
            </a:endParaRPr>
          </a:p>
          <a:p>
            <a:pPr algn="r" rtl="1">
              <a:buClr>
                <a:srgbClr val="7030A0"/>
              </a:buClr>
              <a:buFont typeface="Wingdings" pitchFamily="2" charset="2"/>
              <a:buChar char="§"/>
            </a:pPr>
            <a:endParaRPr lang="en-US" dirty="0"/>
          </a:p>
        </p:txBody>
      </p:sp>
      <p:sp>
        <p:nvSpPr>
          <p:cNvPr id="3" name="Title 2"/>
          <p:cNvSpPr>
            <a:spLocks noGrp="1"/>
          </p:cNvSpPr>
          <p:nvPr>
            <p:ph type="title"/>
          </p:nvPr>
        </p:nvSpPr>
        <p:spPr>
          <a:xfrm>
            <a:off x="361950" y="570156"/>
            <a:ext cx="11268075" cy="1054250"/>
          </a:xfrm>
        </p:spPr>
        <p:style>
          <a:lnRef idx="0">
            <a:scrgbClr r="0" g="0" b="0"/>
          </a:lnRef>
          <a:fillRef idx="1003">
            <a:schemeClr val="lt1"/>
          </a:fillRef>
          <a:effectRef idx="0">
            <a:scrgbClr r="0" g="0" b="0"/>
          </a:effectRef>
          <a:fontRef idx="major"/>
        </p:style>
        <p:txBody>
          <a:bodyPr/>
          <a:lstStyle/>
          <a:p>
            <a:r>
              <a:rPr lang="fa-IR" sz="9600" dirty="0">
                <a:solidFill>
                  <a:srgbClr val="7030A0"/>
                </a:solidFill>
                <a:latin typeface="Calibri"/>
                <a:ea typeface="Calibri"/>
                <a:cs typeface="B Arabic Style" pitchFamily="2" charset="-78"/>
              </a:rPr>
              <a:t>جریان اعتزال </a:t>
            </a:r>
            <a:endParaRPr lang="en-US" sz="9600" dirty="0">
              <a:solidFill>
                <a:srgbClr val="7030A0"/>
              </a:solidFill>
              <a:cs typeface="B Arabic Style" pitchFamily="2" charset="-78"/>
            </a:endParaRPr>
          </a:p>
        </p:txBody>
      </p:sp>
    </p:spTree>
    <p:extLst>
      <p:ext uri="{BB962C8B-B14F-4D97-AF65-F5344CB8AC3E}">
        <p14:creationId xmlns:p14="http://schemas.microsoft.com/office/powerpoint/2010/main" val="255464465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2248348"/>
            <a:ext cx="11210924" cy="4333427"/>
          </a:xfrm>
        </p:spPr>
        <p:style>
          <a:lnRef idx="0">
            <a:scrgbClr r="0" g="0" b="0"/>
          </a:lnRef>
          <a:fillRef idx="1003">
            <a:schemeClr val="lt1"/>
          </a:fillRef>
          <a:effectRef idx="0">
            <a:scrgbClr r="0" g="0" b="0"/>
          </a:effectRef>
          <a:fontRef idx="major"/>
        </p:style>
        <p:txBody>
          <a:bodyPr>
            <a:normAutofit lnSpcReduction="10000"/>
          </a:bodyPr>
          <a:lstStyle/>
          <a:p>
            <a:pPr algn="justLow" rtl="1">
              <a:lnSpc>
                <a:spcPct val="150000"/>
              </a:lnSpc>
            </a:pPr>
            <a:r>
              <a:rPr lang="ar-SA" b="1" dirty="0">
                <a:latin typeface="Calibri"/>
                <a:ea typeface="Calibri"/>
                <a:cs typeface="B Lotus"/>
              </a:rPr>
              <a:t>برخي به اين علت که آنان از جنگ در رکاب امام علي</a:t>
            </a:r>
            <a:r>
              <a:rPr lang="ar-SA" b="1" dirty="0">
                <a:latin typeface="AGA Arabesque"/>
                <a:ea typeface="Calibri"/>
                <a:cs typeface="B Lotus"/>
              </a:rPr>
              <a:t> </a:t>
            </a:r>
            <a:r>
              <a:rPr lang="ar-SA" b="1" dirty="0" smtClean="0">
                <a:latin typeface="Calibri"/>
                <a:ea typeface="Calibri"/>
                <a:cs typeface="B Lotus"/>
              </a:rPr>
              <a:t>خود‌داري </a:t>
            </a:r>
            <a:r>
              <a:rPr lang="ar-SA" b="1" dirty="0">
                <a:latin typeface="Calibri"/>
                <a:ea typeface="Calibri"/>
                <a:cs typeface="B Lotus"/>
              </a:rPr>
              <a:t>ورزيدند ايشان را «قاعدان» </a:t>
            </a:r>
            <a:r>
              <a:rPr lang="ar-SA" b="1" dirty="0" smtClean="0">
                <a:latin typeface="Calibri"/>
                <a:ea typeface="Calibri"/>
                <a:cs typeface="B Lotus"/>
              </a:rPr>
              <a:t>ناميده‌اند</a:t>
            </a:r>
            <a:r>
              <a:rPr lang="fa-IR" b="1" dirty="0" smtClean="0">
                <a:latin typeface="Calibri"/>
                <a:ea typeface="Calibri"/>
                <a:cs typeface="B Lotus"/>
              </a:rPr>
              <a:t>، </a:t>
            </a:r>
            <a:r>
              <a:rPr lang="ar-SA" b="1" dirty="0">
                <a:latin typeface="Calibri"/>
                <a:ea typeface="Calibri"/>
                <a:cs typeface="B Lotus"/>
              </a:rPr>
              <a:t>بعضي ديگر نيز چون برخي از آنها هم از اهل‌بيت</a:t>
            </a:r>
            <a:r>
              <a:rPr lang="en-US" b="1" dirty="0">
                <a:latin typeface="AGA Arabesque"/>
                <a:ea typeface="Calibri"/>
                <a:cs typeface="B Lotus"/>
              </a:rPr>
              <a:t></a:t>
            </a:r>
            <a:r>
              <a:rPr lang="fa-IR" b="1" dirty="0">
                <a:latin typeface="Calibri"/>
                <a:ea typeface="Calibri"/>
                <a:cs typeface="B Lotus"/>
              </a:rPr>
              <a:t> و هم از معارضانشان فاصله گرفته‌اند ايشان را «اعتزالي» </a:t>
            </a:r>
            <a:r>
              <a:rPr lang="fa-IR" b="1" dirty="0" smtClean="0">
                <a:latin typeface="Calibri"/>
                <a:ea typeface="Calibri"/>
                <a:cs typeface="B Lotus"/>
              </a:rPr>
              <a:t>خوانده‌اند. اما  به نظر نمي</a:t>
            </a:r>
            <a:r>
              <a:rPr lang="fa-IR" b="1" dirty="0">
                <a:latin typeface="Calibri"/>
                <a:ea typeface="Calibri"/>
                <a:cs typeface="B Lotus"/>
              </a:rPr>
              <a:t>‏توان آنها را «قاعدان» به اين معنا که دست از فعاليت شسته و نشستن را بر قيام ترجيح داده‌اند ناميد؛ زيرا با شبهاتي که دربارة مشروعيت جنگ‌هاي امام علي</a:t>
            </a:r>
            <a:r>
              <a:rPr lang="en-US" b="1" dirty="0">
                <a:latin typeface="AGA Arabesque"/>
                <a:ea typeface="Calibri"/>
                <a:cs typeface="B Lotus"/>
              </a:rPr>
              <a:t></a:t>
            </a:r>
            <a:r>
              <a:rPr lang="ar-SA" b="1" dirty="0">
                <a:latin typeface="Calibri"/>
                <a:ea typeface="Calibri"/>
                <a:cs typeface="B Lotus"/>
              </a:rPr>
              <a:t> در جامعه القا کردند جنگ نرمي را ضد اهل‌بيت</a:t>
            </a:r>
            <a:r>
              <a:rPr lang="en-US" b="1" dirty="0">
                <a:latin typeface="AGA Arabesque"/>
                <a:ea typeface="Calibri"/>
                <a:cs typeface="B Lotus"/>
              </a:rPr>
              <a:t></a:t>
            </a:r>
            <a:r>
              <a:rPr lang="en-US" b="1" dirty="0">
                <a:latin typeface="B Lotus"/>
                <a:ea typeface="Calibri"/>
                <a:cs typeface="B Lotus"/>
              </a:rPr>
              <a:t> </a:t>
            </a:r>
            <a:r>
              <a:rPr lang="fa-IR" b="1" dirty="0">
                <a:latin typeface="B Lotus"/>
                <a:ea typeface="Calibri"/>
                <a:cs typeface="B Lotus"/>
              </a:rPr>
              <a:t>برپا ساختند</a:t>
            </a:r>
            <a:r>
              <a:rPr lang="fa-IR" b="1" dirty="0" smtClean="0">
                <a:latin typeface="B Lotus"/>
                <a:ea typeface="Calibri"/>
                <a:cs typeface="B Lotus"/>
              </a:rPr>
              <a:t>.</a:t>
            </a:r>
            <a:r>
              <a:rPr lang="fa-IR" b="1" dirty="0">
                <a:solidFill>
                  <a:prstClr val="black">
                    <a:lumMod val="85000"/>
                    <a:lumOff val="15000"/>
                  </a:prstClr>
                </a:solidFill>
                <a:latin typeface="Calibri"/>
                <a:ea typeface="Calibri"/>
                <a:cs typeface="B Lotus"/>
              </a:rPr>
              <a:t> </a:t>
            </a:r>
            <a:r>
              <a:rPr lang="fa-IR" b="1" dirty="0" smtClean="0">
                <a:solidFill>
                  <a:prstClr val="black">
                    <a:lumMod val="85000"/>
                    <a:lumOff val="15000"/>
                  </a:prstClr>
                </a:solidFill>
                <a:latin typeface="Calibri"/>
                <a:ea typeface="Calibri"/>
                <a:cs typeface="B Lotus"/>
              </a:rPr>
              <a:t>در مقابل افراد </a:t>
            </a:r>
            <a:r>
              <a:rPr lang="fa-IR" b="1" dirty="0">
                <a:solidFill>
                  <a:prstClr val="black">
                    <a:lumMod val="85000"/>
                    <a:lumOff val="15000"/>
                  </a:prstClr>
                </a:solidFill>
                <a:latin typeface="Calibri"/>
                <a:ea typeface="Calibri"/>
                <a:cs typeface="B Lotus"/>
              </a:rPr>
              <a:t>این جریان پس از کناره‏گيري از اهل‌بيت</a:t>
            </a:r>
            <a:r>
              <a:rPr lang="en-US" b="1" dirty="0">
                <a:solidFill>
                  <a:prstClr val="black">
                    <a:lumMod val="85000"/>
                    <a:lumOff val="15000"/>
                  </a:prstClr>
                </a:solidFill>
                <a:latin typeface="AGA Arabesque"/>
                <a:ea typeface="Calibri"/>
                <a:cs typeface="B Lotus"/>
              </a:rPr>
              <a:t></a:t>
            </a:r>
            <a:r>
              <a:rPr lang="fa-IR" b="1" dirty="0">
                <a:solidFill>
                  <a:prstClr val="black">
                    <a:lumMod val="85000"/>
                    <a:lumOff val="15000"/>
                  </a:prstClr>
                </a:solidFill>
                <a:latin typeface="Calibri"/>
                <a:ea typeface="Calibri"/>
                <a:cs typeface="B Lotus"/>
              </a:rPr>
              <a:t> و معارضانشان، براي نهادينه کردن انديشة خود جنگ نرم و فعاليت خزنده‏اي را براي نفي افکار و رفتار سياسي ديگران در پيش </a:t>
            </a:r>
            <a:r>
              <a:rPr lang="fa-IR" b="1" dirty="0" smtClean="0">
                <a:solidFill>
                  <a:prstClr val="black">
                    <a:lumMod val="85000"/>
                    <a:lumOff val="15000"/>
                  </a:prstClr>
                </a:solidFill>
                <a:latin typeface="Calibri"/>
                <a:ea typeface="Calibri"/>
                <a:cs typeface="B Lotus"/>
              </a:rPr>
              <a:t>گرفته‌اند.</a:t>
            </a:r>
            <a:endParaRPr lang="en-US" b="1" dirty="0">
              <a:latin typeface="Calibri"/>
              <a:ea typeface="Calibri"/>
              <a:cs typeface="B Lotus"/>
            </a:endParaRPr>
          </a:p>
          <a:p>
            <a:pPr marL="0" marR="0" indent="0" algn="justLow" rtl="1">
              <a:lnSpc>
                <a:spcPct val="150000"/>
              </a:lnSpc>
              <a:spcBef>
                <a:spcPts val="0"/>
              </a:spcBef>
              <a:spcAft>
                <a:spcPts val="0"/>
              </a:spcAft>
              <a:buNone/>
            </a:pPr>
            <a:r>
              <a:rPr lang="fa-IR" b="1" dirty="0">
                <a:latin typeface="Calibri"/>
                <a:ea typeface="Calibri"/>
                <a:cs typeface="B Lotus"/>
              </a:rPr>
              <a:t>اين جبهه در صدر اسلام، تا پيش از حکومت امام علي</a:t>
            </a:r>
            <a:r>
              <a:rPr lang="en-US" b="1" dirty="0">
                <a:latin typeface="AGA Arabesque"/>
                <a:ea typeface="Calibri"/>
                <a:cs typeface="B Lotus"/>
              </a:rPr>
              <a:t></a:t>
            </a:r>
            <a:r>
              <a:rPr lang="ar-SA" b="1" dirty="0">
                <a:latin typeface="Calibri"/>
                <a:ea typeface="Calibri"/>
                <a:cs typeface="B Lotus"/>
              </a:rPr>
              <a:t> چندان نمودي نداشت، ولي در دوران حکومت آن حضرت ظهور و بروز سياسي درخوري يافت، و به </a:t>
            </a:r>
            <a:r>
              <a:rPr lang="ar-SA" b="1" dirty="0">
                <a:solidFill>
                  <a:srgbClr val="FF0000"/>
                </a:solidFill>
                <a:effectLst>
                  <a:outerShdw blurRad="38100" dist="38100" dir="2700000" algn="tl">
                    <a:srgbClr val="000000">
                      <a:alpha val="43137"/>
                    </a:srgbClr>
                  </a:outerShdw>
                </a:effectLst>
                <a:latin typeface="Calibri"/>
                <a:ea typeface="Calibri"/>
                <a:cs typeface="B Lotus"/>
              </a:rPr>
              <a:t>دو جريان عافيت‌طلب و قدرت‌طلب </a:t>
            </a:r>
            <a:r>
              <a:rPr lang="ar-SA" b="1" dirty="0">
                <a:latin typeface="Calibri"/>
                <a:ea typeface="Calibri"/>
                <a:cs typeface="B Lotus"/>
              </a:rPr>
              <a:t>منشعب گرديد.</a:t>
            </a:r>
            <a:endParaRPr lang="en-US" b="1" dirty="0">
              <a:latin typeface="Calibri"/>
              <a:ea typeface="Calibri"/>
              <a:cs typeface="B Lotus"/>
            </a:endParaRPr>
          </a:p>
          <a:p>
            <a:pPr algn="justLow" rtl="1">
              <a:lnSpc>
                <a:spcPct val="150000"/>
              </a:lnSpc>
            </a:pPr>
            <a:endParaRPr lang="en-US" b="1" dirty="0"/>
          </a:p>
        </p:txBody>
      </p:sp>
      <p:sp>
        <p:nvSpPr>
          <p:cNvPr id="3" name="Title 2"/>
          <p:cNvSpPr>
            <a:spLocks noGrp="1"/>
          </p:cNvSpPr>
          <p:nvPr>
            <p:ph type="title"/>
          </p:nvPr>
        </p:nvSpPr>
        <p:spPr>
          <a:xfrm>
            <a:off x="571500" y="570156"/>
            <a:ext cx="11134725" cy="1054250"/>
          </a:xfrm>
        </p:spPr>
        <p:style>
          <a:lnRef idx="0">
            <a:scrgbClr r="0" g="0" b="0"/>
          </a:lnRef>
          <a:fillRef idx="1003">
            <a:schemeClr val="lt1"/>
          </a:fillRef>
          <a:effectRef idx="0">
            <a:scrgbClr r="0" g="0" b="0"/>
          </a:effectRef>
          <a:fontRef idx="major"/>
        </p:style>
        <p:txBody>
          <a:bodyPr/>
          <a:lstStyle/>
          <a:p>
            <a:r>
              <a:rPr lang="fa-IR" sz="9600" dirty="0">
                <a:solidFill>
                  <a:srgbClr val="7030A0"/>
                </a:solidFill>
                <a:latin typeface="Calibri"/>
                <a:ea typeface="Calibri"/>
                <a:cs typeface="B Arabic Style" pitchFamily="2" charset="-78"/>
              </a:rPr>
              <a:t>جریان اعتزال </a:t>
            </a:r>
            <a:endParaRPr lang="en-US" sz="6000" dirty="0"/>
          </a:p>
        </p:txBody>
      </p:sp>
    </p:spTree>
    <p:extLst>
      <p:ext uri="{BB962C8B-B14F-4D97-AF65-F5344CB8AC3E}">
        <p14:creationId xmlns:p14="http://schemas.microsoft.com/office/powerpoint/2010/main" val="5200126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2248348"/>
            <a:ext cx="11325225" cy="4228652"/>
          </a:xfrm>
        </p:spPr>
        <p:style>
          <a:lnRef idx="0">
            <a:scrgbClr r="0" g="0" b="0"/>
          </a:lnRef>
          <a:fillRef idx="1003">
            <a:schemeClr val="lt1"/>
          </a:fillRef>
          <a:effectRef idx="0">
            <a:scrgbClr r="0" g="0" b="0"/>
          </a:effectRef>
          <a:fontRef idx="major"/>
        </p:style>
        <p:txBody>
          <a:bodyPr/>
          <a:lstStyle/>
          <a:p>
            <a:pPr marL="0" marR="0" indent="180340" algn="justLow" rtl="1">
              <a:lnSpc>
                <a:spcPts val="4400"/>
              </a:lnSpc>
              <a:spcBef>
                <a:spcPts val="0"/>
              </a:spcBef>
              <a:spcAft>
                <a:spcPts val="0"/>
              </a:spcAft>
            </a:pPr>
            <a:r>
              <a:rPr lang="fa-IR" b="1" dirty="0" smtClean="0">
                <a:latin typeface="Calibri"/>
                <a:ea typeface="Calibri"/>
                <a:cs typeface="B Lotus"/>
              </a:rPr>
              <a:t>این جریان در </a:t>
            </a:r>
            <a:r>
              <a:rPr lang="fa-IR" b="1" dirty="0">
                <a:latin typeface="Calibri"/>
                <a:ea typeface="Calibri"/>
                <a:cs typeface="B Lotus"/>
              </a:rPr>
              <a:t>ظاهر با تمسک به احتياط ديني و ضرورت درنظر گفتن مصالح جامعه اسلامي از همراهي با امام خودداري مي‌کرد؛ ليکن در واقع، گرايش‌هاي عافيت‌طلبانه آنان را به چنين موضع‌گيري‌اي سوق مي‌داد</a:t>
            </a:r>
            <a:r>
              <a:rPr lang="fa-IR" b="1" dirty="0" smtClean="0">
                <a:latin typeface="Calibri"/>
                <a:ea typeface="Calibri"/>
                <a:cs typeface="B Lotus"/>
              </a:rPr>
              <a:t>.</a:t>
            </a:r>
            <a:r>
              <a:rPr lang="fa-IR" b="1" dirty="0">
                <a:latin typeface="Calibri"/>
                <a:ea typeface="Calibri"/>
                <a:cs typeface="B Lotus"/>
              </a:rPr>
              <a:t> اين شاخه از جريان اعتزال نسبت به شاخة قدرت‌طلب، منفعل به شمار مي‌آمد؛ يعني فعاليت سياسي و اثرگذاري کمتري داشت و رويکرد عافيت‌طلبانة آن برجسته بود. </a:t>
            </a:r>
            <a:endParaRPr lang="fa-IR" b="1" dirty="0" smtClean="0">
              <a:latin typeface="Calibri"/>
              <a:ea typeface="Calibri"/>
              <a:cs typeface="B Lotus"/>
            </a:endParaRPr>
          </a:p>
          <a:p>
            <a:pPr marL="0" marR="0" indent="180340" algn="justLow" rtl="1">
              <a:lnSpc>
                <a:spcPts val="4400"/>
              </a:lnSpc>
              <a:spcBef>
                <a:spcPts val="0"/>
              </a:spcBef>
              <a:spcAft>
                <a:spcPts val="0"/>
              </a:spcAft>
            </a:pPr>
            <a:r>
              <a:rPr lang="ar-SA" b="1" dirty="0">
                <a:solidFill>
                  <a:srgbClr val="C00000"/>
                </a:solidFill>
                <a:latin typeface="Calibri"/>
                <a:ea typeface="Calibri"/>
                <a:cs typeface="B Lotus" pitchFamily="2" charset="-78"/>
              </a:rPr>
              <a:t>رجالي چون سعد‌بن‌ابي‌وقاص، عبدالله‌بن‌عمر، کعب‌بن‌مالک، أيمن‌بن‌خريم، </a:t>
            </a:r>
            <a:r>
              <a:rPr lang="ar-SA" b="1" dirty="0">
                <a:solidFill>
                  <a:srgbClr val="C00000"/>
                </a:solidFill>
                <a:latin typeface="LotusA"/>
                <a:ea typeface="Calibri"/>
                <a:cs typeface="B Lotus" pitchFamily="2" charset="-78"/>
              </a:rPr>
              <a:t>اسامة</a:t>
            </a:r>
            <a:r>
              <a:rPr lang="ar-SA" b="1" dirty="0">
                <a:solidFill>
                  <a:srgbClr val="C00000"/>
                </a:solidFill>
                <a:latin typeface="Calibri"/>
                <a:ea typeface="Calibri"/>
                <a:cs typeface="B Lotus" pitchFamily="2" charset="-78"/>
              </a:rPr>
              <a:t>‌بن‌زيد و زيد‌بن‌ثابت از سران اين جريان به شمار مي‌آمدند.</a:t>
            </a:r>
            <a:endParaRPr lang="en-US" b="1" dirty="0">
              <a:solidFill>
                <a:srgbClr val="C00000"/>
              </a:solidFill>
              <a:latin typeface="Calibri"/>
              <a:ea typeface="Calibri"/>
              <a:cs typeface="B Lotus" pitchFamily="2" charset="-78"/>
            </a:endParaRPr>
          </a:p>
          <a:p>
            <a:pPr marL="0" marR="0" indent="180340" algn="justLow" rtl="1">
              <a:lnSpc>
                <a:spcPts val="4400"/>
              </a:lnSpc>
              <a:spcBef>
                <a:spcPts val="0"/>
              </a:spcBef>
              <a:spcAft>
                <a:spcPts val="0"/>
              </a:spcAft>
            </a:pPr>
            <a:endParaRPr lang="en-US" sz="1800" b="1" dirty="0">
              <a:latin typeface="Calibri"/>
              <a:ea typeface="Calibri"/>
              <a:cs typeface="B Lotus"/>
            </a:endParaRPr>
          </a:p>
          <a:p>
            <a:pPr algn="r" rtl="1"/>
            <a:endParaRPr lang="en-US" dirty="0"/>
          </a:p>
        </p:txBody>
      </p:sp>
      <p:sp>
        <p:nvSpPr>
          <p:cNvPr id="3" name="Title 2"/>
          <p:cNvSpPr>
            <a:spLocks noGrp="1"/>
          </p:cNvSpPr>
          <p:nvPr>
            <p:ph type="title"/>
          </p:nvPr>
        </p:nvSpPr>
        <p:spPr>
          <a:xfrm>
            <a:off x="371476" y="570156"/>
            <a:ext cx="11363324" cy="1054250"/>
          </a:xfrm>
        </p:spPr>
        <p:style>
          <a:lnRef idx="0">
            <a:scrgbClr r="0" g="0" b="0"/>
          </a:lnRef>
          <a:fillRef idx="1003">
            <a:schemeClr val="lt1"/>
          </a:fillRef>
          <a:effectRef idx="0">
            <a:scrgbClr r="0" g="0" b="0"/>
          </a:effectRef>
          <a:fontRef idx="major"/>
        </p:style>
        <p:txBody>
          <a:bodyPr/>
          <a:lstStyle/>
          <a:p>
            <a:r>
              <a:rPr lang="fa-IR" sz="8000" dirty="0">
                <a:solidFill>
                  <a:srgbClr val="7030A0"/>
                </a:solidFill>
                <a:latin typeface="Calibri"/>
                <a:ea typeface="Calibri"/>
                <a:cs typeface="B Arabic Style" pitchFamily="2" charset="-78"/>
              </a:rPr>
              <a:t>جريان اعتزال عافيت طلب</a:t>
            </a:r>
            <a:endParaRPr lang="en-US" sz="8000" dirty="0">
              <a:solidFill>
                <a:srgbClr val="7030A0"/>
              </a:solidFill>
              <a:cs typeface="B Arabic Style" pitchFamily="2" charset="-78"/>
            </a:endParaRPr>
          </a:p>
        </p:txBody>
      </p:sp>
    </p:spTree>
    <p:extLst>
      <p:ext uri="{BB962C8B-B14F-4D97-AF65-F5344CB8AC3E}">
        <p14:creationId xmlns:p14="http://schemas.microsoft.com/office/powerpoint/2010/main" val="19509494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48348"/>
            <a:ext cx="11401425" cy="4257227"/>
          </a:xfrm>
        </p:spPr>
        <p:style>
          <a:lnRef idx="0">
            <a:scrgbClr r="0" g="0" b="0"/>
          </a:lnRef>
          <a:fillRef idx="1003">
            <a:schemeClr val="lt1"/>
          </a:fillRef>
          <a:effectRef idx="0">
            <a:scrgbClr r="0" g="0" b="0"/>
          </a:effectRef>
          <a:fontRef idx="major"/>
        </p:style>
        <p:txBody>
          <a:bodyPr>
            <a:normAutofit lnSpcReduction="10000"/>
          </a:bodyPr>
          <a:lstStyle/>
          <a:p>
            <a:pPr marR="0" algn="justLow" rtl="1">
              <a:lnSpc>
                <a:spcPct val="150000"/>
              </a:lnSpc>
              <a:spcBef>
                <a:spcPts val="0"/>
              </a:spcBef>
              <a:spcAft>
                <a:spcPts val="0"/>
              </a:spcAft>
              <a:buClr>
                <a:srgbClr val="7030A0"/>
              </a:buClr>
              <a:buFont typeface="Wingdings" pitchFamily="2" charset="2"/>
              <a:buChar char="§"/>
            </a:pPr>
            <a:r>
              <a:rPr lang="ar-SA" b="1" dirty="0">
                <a:latin typeface="Calibri"/>
                <a:ea typeface="Calibri"/>
                <a:cs typeface="B Lotus" pitchFamily="2" charset="-78"/>
              </a:rPr>
              <a:t>جريان اعتدال، در پرتو پيشينه درخشانشان، به توجيه عقلاني و ارزشيِ رفتارشان پرداختند و اسلامِ بدون جنگ و بي‌خطر و بي‌دردسر، و دين‌داري آسان را در جامعه تئوريزه و ترويج کردند. آنان از سپر احتياط ديني براي توجيه رفتارشان، بسيار بهره بردند، و از علي</a:t>
            </a:r>
            <a:r>
              <a:rPr lang="en-US" b="1" dirty="0">
                <a:latin typeface="AGA Arabesque"/>
                <a:ea typeface="Times New Roman"/>
                <a:cs typeface="B Lotus" pitchFamily="2" charset="-78"/>
              </a:rPr>
              <a:t></a:t>
            </a:r>
            <a:r>
              <a:rPr lang="en-US" b="1" dirty="0">
                <a:latin typeface="B Lotus"/>
                <a:ea typeface="Calibri"/>
                <a:cs typeface="B Lotus" pitchFamily="2" charset="-78"/>
              </a:rPr>
              <a:t> </a:t>
            </a:r>
            <a:r>
              <a:rPr lang="ar-SA" b="1" dirty="0">
                <a:latin typeface="B Lotus"/>
                <a:ea typeface="Calibri"/>
                <a:cs typeface="B Lotus" pitchFamily="2" charset="-78"/>
              </a:rPr>
              <a:t>چهره‌اي منفعت‌طلب، و از خود چهره‌اي خيرخواه و انسان‌دوست ارائه کردند. </a:t>
            </a:r>
            <a:endParaRPr lang="en-US" sz="1800" b="1" dirty="0">
              <a:latin typeface="Calibri"/>
              <a:ea typeface="Calibri"/>
              <a:cs typeface="B Lotus" pitchFamily="2" charset="-78"/>
            </a:endParaRPr>
          </a:p>
          <a:p>
            <a:pPr algn="justLow" rtl="1">
              <a:lnSpc>
                <a:spcPct val="150000"/>
              </a:lnSpc>
              <a:buClr>
                <a:srgbClr val="7030A0"/>
              </a:buClr>
              <a:buFont typeface="Wingdings" pitchFamily="2" charset="2"/>
              <a:buChar char="§"/>
            </a:pPr>
            <a:r>
              <a:rPr lang="fa-IR" sz="2800" b="1" dirty="0">
                <a:solidFill>
                  <a:srgbClr val="FFFF00"/>
                </a:solidFill>
                <a:effectLst>
                  <a:outerShdw blurRad="38100" dist="38100" dir="2700000" algn="tl">
                    <a:srgbClr val="000000">
                      <a:alpha val="43137"/>
                    </a:srgbClr>
                  </a:outerShdw>
                </a:effectLst>
                <a:latin typeface="Calibri"/>
                <a:ea typeface="Calibri"/>
                <a:cs typeface="B Lotus" pitchFamily="2" charset="-78"/>
              </a:rPr>
              <a:t>در روزهاي نخست، تأثير اين جريان بر جامعه محسوس نبود، ولي اندک‌اندک سخنان و واکنش آنها در قبال اقدامات امام </a:t>
            </a:r>
            <a:r>
              <a:rPr lang="fa-IR" sz="2800" b="1" dirty="0" smtClean="0">
                <a:solidFill>
                  <a:srgbClr val="FFFF00"/>
                </a:solidFill>
                <a:effectLst>
                  <a:outerShdw blurRad="38100" dist="38100" dir="2700000" algn="tl">
                    <a:srgbClr val="000000">
                      <a:alpha val="43137"/>
                    </a:srgbClr>
                  </a:outerShdw>
                </a:effectLst>
                <a:latin typeface="Calibri"/>
                <a:ea typeface="Calibri"/>
                <a:cs typeface="B Lotus" pitchFamily="2" charset="-78"/>
              </a:rPr>
              <a:t>علي، </a:t>
            </a:r>
            <a:r>
              <a:rPr lang="fa-IR" sz="2800" b="1" dirty="0">
                <a:solidFill>
                  <a:srgbClr val="FFFF00"/>
                </a:solidFill>
                <a:effectLst>
                  <a:outerShdw blurRad="38100" dist="38100" dir="2700000" algn="tl">
                    <a:srgbClr val="000000">
                      <a:alpha val="43137"/>
                    </a:srgbClr>
                  </a:outerShdw>
                </a:effectLst>
                <a:latin typeface="Calibri"/>
                <a:ea typeface="Calibri"/>
                <a:cs typeface="B Lotus" pitchFamily="2" charset="-78"/>
              </a:rPr>
              <a:t>در مردم ترديد ايجاد کرد و مشروعيت حکومت و حقانيت نبرد آن حضرت با بصريان و شاميان را به چالش کشيد.</a:t>
            </a:r>
            <a:endParaRPr lang="en-US" sz="2800" b="1" dirty="0">
              <a:solidFill>
                <a:srgbClr val="FFFF00"/>
              </a:solidFill>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a:xfrm>
            <a:off x="447676" y="570156"/>
            <a:ext cx="11325224" cy="1054250"/>
          </a:xfrm>
        </p:spPr>
        <p:style>
          <a:lnRef idx="0">
            <a:scrgbClr r="0" g="0" b="0"/>
          </a:lnRef>
          <a:fillRef idx="1003">
            <a:schemeClr val="lt1"/>
          </a:fillRef>
          <a:effectRef idx="0">
            <a:scrgbClr r="0" g="0" b="0"/>
          </a:effectRef>
          <a:fontRef idx="major"/>
        </p:style>
        <p:txBody>
          <a:bodyPr/>
          <a:lstStyle/>
          <a:p>
            <a:pPr marL="0" marR="0" rtl="1">
              <a:lnSpc>
                <a:spcPts val="2500"/>
              </a:lnSpc>
              <a:spcBef>
                <a:spcPts val="1500"/>
              </a:spcBef>
              <a:spcAft>
                <a:spcPts val="0"/>
              </a:spcAft>
            </a:pPr>
            <a:r>
              <a:rPr lang="fa-IR" sz="6600" dirty="0" smtClean="0">
                <a:solidFill>
                  <a:srgbClr val="7030A0"/>
                </a:solidFill>
                <a:latin typeface="Cambria"/>
                <a:ea typeface="Times New Roman"/>
                <a:cs typeface="B Arabic Style" pitchFamily="2" charset="-78"/>
              </a:rPr>
              <a:t>پیامد</a:t>
            </a:r>
            <a:r>
              <a:rPr lang="fa-IR" sz="6600" b="1" dirty="0" smtClean="0">
                <a:solidFill>
                  <a:srgbClr val="7030A0"/>
                </a:solidFill>
                <a:latin typeface="Cambria"/>
                <a:ea typeface="Times New Roman"/>
                <a:cs typeface="B Arabic Style" pitchFamily="2" charset="-78"/>
              </a:rPr>
              <a:t> </a:t>
            </a:r>
            <a:r>
              <a:rPr lang="fa-IR" sz="6600" dirty="0" smtClean="0">
                <a:solidFill>
                  <a:srgbClr val="7030A0"/>
                </a:solidFill>
                <a:latin typeface="Calibri"/>
                <a:ea typeface="Calibri"/>
                <a:cs typeface="B Arabic Style" pitchFamily="2" charset="-78"/>
              </a:rPr>
              <a:t>جريان </a:t>
            </a:r>
            <a:r>
              <a:rPr lang="fa-IR" sz="6600" dirty="0">
                <a:solidFill>
                  <a:srgbClr val="7030A0"/>
                </a:solidFill>
                <a:latin typeface="Calibri"/>
                <a:ea typeface="Calibri"/>
                <a:cs typeface="B Arabic Style" pitchFamily="2" charset="-78"/>
              </a:rPr>
              <a:t>اعتزال عافيت طلب</a:t>
            </a:r>
            <a:endParaRPr lang="en-US" sz="4400" dirty="0">
              <a:solidFill>
                <a:srgbClr val="7030A0"/>
              </a:solidFill>
              <a:cs typeface="B Arabic Style" pitchFamily="2" charset="-78"/>
            </a:endParaRPr>
          </a:p>
        </p:txBody>
      </p:sp>
    </p:spTree>
    <p:extLst>
      <p:ext uri="{BB962C8B-B14F-4D97-AF65-F5344CB8AC3E}">
        <p14:creationId xmlns:p14="http://schemas.microsoft.com/office/powerpoint/2010/main" val="15026589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6725" y="2248347"/>
            <a:ext cx="11191875" cy="4485827"/>
          </a:xfrm>
        </p:spPr>
        <p:style>
          <a:lnRef idx="0">
            <a:scrgbClr r="0" g="0" b="0"/>
          </a:lnRef>
          <a:fillRef idx="1003">
            <a:schemeClr val="lt1"/>
          </a:fillRef>
          <a:effectRef idx="0">
            <a:scrgbClr r="0" g="0" b="0"/>
          </a:effectRef>
          <a:fontRef idx="major"/>
        </p:style>
        <p:txBody>
          <a:bodyPr>
            <a:normAutofit/>
          </a:bodyPr>
          <a:lstStyle/>
          <a:p>
            <a:pPr marL="0" marR="0" indent="0" algn="justLow" rtl="1">
              <a:lnSpc>
                <a:spcPts val="2500"/>
              </a:lnSpc>
              <a:spcBef>
                <a:spcPts val="1200"/>
              </a:spcBef>
              <a:spcAft>
                <a:spcPts val="0"/>
              </a:spcAft>
              <a:buNone/>
            </a:pPr>
            <a:endParaRPr lang="fa-IR" b="1" dirty="0" smtClean="0">
              <a:latin typeface="Times New Roman"/>
              <a:cs typeface="B Lotus" pitchFamily="2" charset="-78"/>
            </a:endParaRPr>
          </a:p>
          <a:p>
            <a:pPr marL="0" marR="0" indent="0" algn="justLow" rtl="1">
              <a:lnSpc>
                <a:spcPts val="2500"/>
              </a:lnSpc>
              <a:spcBef>
                <a:spcPts val="1200"/>
              </a:spcBef>
              <a:spcAft>
                <a:spcPts val="0"/>
              </a:spcAft>
              <a:buNone/>
            </a:pPr>
            <a:endParaRPr lang="fa-IR" b="1" dirty="0" smtClean="0">
              <a:latin typeface="Times New Roman"/>
              <a:cs typeface="B Lotus" pitchFamily="2" charset="-78"/>
            </a:endParaRPr>
          </a:p>
          <a:p>
            <a:pPr marL="0" marR="0" indent="0" algn="justLow" rtl="1">
              <a:lnSpc>
                <a:spcPts val="2500"/>
              </a:lnSpc>
              <a:spcBef>
                <a:spcPts val="1200"/>
              </a:spcBef>
              <a:spcAft>
                <a:spcPts val="0"/>
              </a:spcAft>
              <a:buNone/>
            </a:pPr>
            <a:endParaRPr lang="fa-IR" b="1" dirty="0" smtClean="0">
              <a:latin typeface="Times New Roman"/>
              <a:cs typeface="B Lotus" pitchFamily="2" charset="-78"/>
            </a:endParaRPr>
          </a:p>
          <a:p>
            <a:pPr marL="0" marR="0" indent="0" algn="justLow" rtl="1">
              <a:lnSpc>
                <a:spcPts val="2500"/>
              </a:lnSpc>
              <a:spcBef>
                <a:spcPts val="1200"/>
              </a:spcBef>
              <a:spcAft>
                <a:spcPts val="0"/>
              </a:spcAft>
              <a:buNone/>
            </a:pPr>
            <a:endParaRPr lang="fa-IR" b="1" dirty="0" smtClean="0">
              <a:latin typeface="Times New Roman"/>
              <a:cs typeface="B Lotus" pitchFamily="2" charset="-78"/>
            </a:endParaRPr>
          </a:p>
          <a:p>
            <a:pPr marL="0" marR="0" indent="0" algn="justLow" rtl="1">
              <a:lnSpc>
                <a:spcPts val="2500"/>
              </a:lnSpc>
              <a:spcBef>
                <a:spcPts val="1200"/>
              </a:spcBef>
              <a:spcAft>
                <a:spcPts val="0"/>
              </a:spcAft>
              <a:buNone/>
            </a:pPr>
            <a:endParaRPr lang="en-US" b="1" dirty="0" smtClean="0">
              <a:latin typeface="Times New Roman"/>
              <a:cs typeface="B Lotus" pitchFamily="2" charset="-78"/>
            </a:endParaRPr>
          </a:p>
          <a:p>
            <a:pPr marL="0" indent="0" algn="justLow" rtl="1">
              <a:buNone/>
            </a:pPr>
            <a:endParaRPr lang="en-US" b="1" dirty="0">
              <a:cs typeface="B Lotus" pitchFamily="2" charset="-78"/>
            </a:endParaRPr>
          </a:p>
        </p:txBody>
      </p:sp>
      <p:sp>
        <p:nvSpPr>
          <p:cNvPr id="3" name="Title 2"/>
          <p:cNvSpPr>
            <a:spLocks noGrp="1"/>
          </p:cNvSpPr>
          <p:nvPr>
            <p:ph type="title"/>
          </p:nvPr>
        </p:nvSpPr>
        <p:spPr>
          <a:xfrm>
            <a:off x="438150" y="570156"/>
            <a:ext cx="11287125" cy="1054250"/>
          </a:xfrm>
        </p:spPr>
        <p:style>
          <a:lnRef idx="0">
            <a:scrgbClr r="0" g="0" b="0"/>
          </a:lnRef>
          <a:fillRef idx="1003">
            <a:schemeClr val="lt1"/>
          </a:fillRef>
          <a:effectRef idx="0">
            <a:scrgbClr r="0" g="0" b="0"/>
          </a:effectRef>
          <a:fontRef idx="major"/>
        </p:style>
        <p:txBody>
          <a:bodyPr/>
          <a:lstStyle/>
          <a:p>
            <a:pPr marL="0" marR="0" rtl="1">
              <a:lnSpc>
                <a:spcPts val="2500"/>
              </a:lnSpc>
              <a:spcBef>
                <a:spcPts val="1500"/>
              </a:spcBef>
              <a:spcAft>
                <a:spcPts val="0"/>
              </a:spcAft>
            </a:pPr>
            <a:r>
              <a:rPr lang="ar-SA" sz="4800" dirty="0" smtClean="0">
                <a:solidFill>
                  <a:srgbClr val="7030A0"/>
                </a:solidFill>
                <a:latin typeface="Cambria"/>
                <a:ea typeface="Times New Roman"/>
                <a:cs typeface="B Arabic Style" pitchFamily="2" charset="-78"/>
              </a:rPr>
              <a:t>شاخص‌ها</a:t>
            </a:r>
            <a:r>
              <a:rPr lang="fa-IR" sz="6000" dirty="0">
                <a:solidFill>
                  <a:srgbClr val="7030A0"/>
                </a:solidFill>
                <a:latin typeface="Calibri"/>
                <a:ea typeface="Calibri"/>
                <a:cs typeface="B Arabic Style" pitchFamily="2" charset="-78"/>
              </a:rPr>
              <a:t> </a:t>
            </a:r>
            <a:r>
              <a:rPr lang="fa-IR" sz="6000" dirty="0" smtClean="0">
                <a:solidFill>
                  <a:srgbClr val="7030A0"/>
                </a:solidFill>
                <a:latin typeface="Calibri"/>
                <a:ea typeface="Calibri"/>
                <a:cs typeface="B Arabic Style" pitchFamily="2" charset="-78"/>
              </a:rPr>
              <a:t>و انگیزه های جريان </a:t>
            </a:r>
            <a:r>
              <a:rPr lang="fa-IR" sz="6000" dirty="0">
                <a:solidFill>
                  <a:srgbClr val="7030A0"/>
                </a:solidFill>
                <a:latin typeface="Calibri"/>
                <a:ea typeface="Calibri"/>
                <a:cs typeface="B Arabic Style" pitchFamily="2" charset="-78"/>
              </a:rPr>
              <a:t>اعتزال عافيت </a:t>
            </a:r>
            <a:r>
              <a:rPr lang="fa-IR" sz="6000" dirty="0" smtClean="0">
                <a:solidFill>
                  <a:srgbClr val="7030A0"/>
                </a:solidFill>
                <a:latin typeface="Calibri"/>
                <a:ea typeface="Calibri"/>
                <a:cs typeface="B Arabic Style" pitchFamily="2" charset="-78"/>
              </a:rPr>
              <a:t>طلب</a:t>
            </a:r>
            <a:endParaRPr lang="en-US" sz="4800" dirty="0">
              <a:solidFill>
                <a:srgbClr val="7030A0"/>
              </a:solidFill>
              <a:cs typeface="B Arabic Style" pitchFamily="2" charset="-78"/>
            </a:endParaRPr>
          </a:p>
        </p:txBody>
      </p:sp>
      <p:sp>
        <p:nvSpPr>
          <p:cNvPr id="4" name="Snip Diagonal Corner Rectangle 3"/>
          <p:cNvSpPr/>
          <p:nvPr/>
        </p:nvSpPr>
        <p:spPr>
          <a:xfrm>
            <a:off x="6477000" y="2371725"/>
            <a:ext cx="4924425" cy="657225"/>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Low" rtl="1">
              <a:spcBef>
                <a:spcPct val="20000"/>
              </a:spcBef>
              <a:buClr>
                <a:srgbClr val="873624"/>
              </a:buClr>
            </a:pPr>
            <a:r>
              <a:rPr lang="fa-IR" sz="2400" b="1" dirty="0">
                <a:solidFill>
                  <a:srgbClr val="C00000"/>
                </a:solidFill>
                <a:effectLst>
                  <a:outerShdw blurRad="38100" dist="38100" dir="2700000" algn="tl">
                    <a:srgbClr val="000000">
                      <a:alpha val="43137"/>
                    </a:srgbClr>
                  </a:outerShdw>
                </a:effectLst>
                <a:cs typeface="B Lotus" pitchFamily="2" charset="-78"/>
              </a:rPr>
              <a:t>حرام شمردن جنگ با اهل قبله؛</a:t>
            </a:r>
          </a:p>
        </p:txBody>
      </p:sp>
      <p:sp>
        <p:nvSpPr>
          <p:cNvPr id="5" name="Snip Diagonal Corner Rectangle 4"/>
          <p:cNvSpPr/>
          <p:nvPr/>
        </p:nvSpPr>
        <p:spPr>
          <a:xfrm>
            <a:off x="857250" y="2371725"/>
            <a:ext cx="4924425" cy="657225"/>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Low" rtl="1">
              <a:spcBef>
                <a:spcPct val="20000"/>
              </a:spcBef>
              <a:buClr>
                <a:srgbClr val="873624"/>
              </a:buClr>
            </a:pPr>
            <a:r>
              <a:rPr lang="fa-IR" sz="2400" b="1" dirty="0">
                <a:solidFill>
                  <a:srgbClr val="C00000"/>
                </a:solidFill>
                <a:effectLst>
                  <a:outerShdw blurRad="38100" dist="38100" dir="2700000" algn="tl">
                    <a:srgbClr val="000000">
                      <a:alpha val="43137"/>
                    </a:srgbClr>
                  </a:outerShdw>
                </a:effectLst>
                <a:latin typeface="Times New Roman"/>
                <a:cs typeface="B Lotus" pitchFamily="2" charset="-78"/>
              </a:rPr>
              <a:t>متهم کردن امام علي</a:t>
            </a:r>
            <a:r>
              <a:rPr lang="fa-IR" sz="2400" b="1" dirty="0">
                <a:solidFill>
                  <a:srgbClr val="C00000"/>
                </a:solidFill>
                <a:effectLst>
                  <a:outerShdw blurRad="38100" dist="38100" dir="2700000" algn="tl">
                    <a:srgbClr val="000000">
                      <a:alpha val="43137"/>
                    </a:srgbClr>
                  </a:outerShdw>
                </a:effectLst>
                <a:latin typeface="AGA Arabesque"/>
                <a:cs typeface="B Lotus" pitchFamily="2" charset="-78"/>
              </a:rPr>
              <a:t> </a:t>
            </a:r>
            <a:r>
              <a:rPr lang="fa-IR" sz="2400" b="1" dirty="0">
                <a:solidFill>
                  <a:srgbClr val="C00000"/>
                </a:solidFill>
                <a:effectLst>
                  <a:outerShdw blurRad="38100" dist="38100" dir="2700000" algn="tl">
                    <a:srgbClr val="000000">
                      <a:alpha val="43137"/>
                    </a:srgbClr>
                  </a:outerShdw>
                </a:effectLst>
                <a:latin typeface="Times New Roman"/>
                <a:cs typeface="B Lotus" pitchFamily="2" charset="-78"/>
              </a:rPr>
              <a:t>به شرکت در قتل عثمان؛</a:t>
            </a:r>
          </a:p>
        </p:txBody>
      </p:sp>
      <p:sp>
        <p:nvSpPr>
          <p:cNvPr id="6" name="Snip Diagonal Corner Rectangle 5"/>
          <p:cNvSpPr/>
          <p:nvPr/>
        </p:nvSpPr>
        <p:spPr>
          <a:xfrm>
            <a:off x="3552825" y="3133725"/>
            <a:ext cx="4924425" cy="7239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rtl="1">
              <a:lnSpc>
                <a:spcPts val="2500"/>
              </a:lnSpc>
              <a:spcBef>
                <a:spcPts val="1200"/>
              </a:spcBef>
              <a:buClr>
                <a:srgbClr val="873624"/>
              </a:buClr>
            </a:pPr>
            <a:r>
              <a:rPr lang="fa-IR" sz="2400" b="1" dirty="0">
                <a:solidFill>
                  <a:srgbClr val="C00000"/>
                </a:solidFill>
                <a:effectLst>
                  <a:outerShdw blurRad="38100" dist="38100" dir="2700000" algn="tl">
                    <a:srgbClr val="000000">
                      <a:alpha val="43137"/>
                    </a:srgbClr>
                  </a:outerShdw>
                </a:effectLst>
                <a:latin typeface="Calibri"/>
                <a:ea typeface="Calibri"/>
                <a:cs typeface="B Lotus" pitchFamily="2" charset="-78"/>
              </a:rPr>
              <a:t>مشروع ندانستن حکومت امام علي؛</a:t>
            </a:r>
          </a:p>
        </p:txBody>
      </p:sp>
      <p:sp>
        <p:nvSpPr>
          <p:cNvPr id="8" name="Flowchart: Process 7"/>
          <p:cNvSpPr/>
          <p:nvPr/>
        </p:nvSpPr>
        <p:spPr>
          <a:xfrm>
            <a:off x="609600" y="4038600"/>
            <a:ext cx="10944225" cy="2447925"/>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0" indent="-365760" algn="justLow" rtl="1">
              <a:spcBef>
                <a:spcPct val="20000"/>
              </a:spcBef>
              <a:buClr>
                <a:srgbClr val="873624"/>
              </a:buClr>
              <a:buFont typeface="Wingdings" pitchFamily="2" charset="2"/>
              <a:buChar char="ü"/>
            </a:pPr>
            <a:r>
              <a:rPr lang="ar-SA" sz="2600" dirty="0">
                <a:solidFill>
                  <a:schemeClr val="tx1"/>
                </a:solidFill>
                <a:effectLst>
                  <a:outerShdw blurRad="38100" dist="38100" dir="2700000" algn="tl">
                    <a:srgbClr val="000000">
                      <a:alpha val="43137"/>
                    </a:srgbClr>
                  </a:outerShdw>
                </a:effectLst>
                <a:latin typeface="Calibri"/>
                <a:ea typeface="Calibri"/>
                <a:cs typeface="B Lotus" pitchFamily="2" charset="-78"/>
              </a:rPr>
              <a:t>مشکل اساسي اين افراد </a:t>
            </a:r>
            <a:r>
              <a:rPr lang="fa-IR" sz="2600" dirty="0">
                <a:solidFill>
                  <a:schemeClr val="tx1"/>
                </a:solidFill>
                <a:effectLst>
                  <a:outerShdw blurRad="38100" dist="38100" dir="2700000" algn="tl">
                    <a:srgbClr val="000000">
                      <a:alpha val="43137"/>
                    </a:srgbClr>
                  </a:outerShdw>
                </a:effectLst>
                <a:latin typeface="Calibri"/>
                <a:ea typeface="Calibri"/>
                <a:cs typeface="B Lotus" pitchFamily="2" charset="-78"/>
              </a:rPr>
              <a:t>با حضرت امیر </a:t>
            </a:r>
            <a:r>
              <a:rPr lang="ar-SA" sz="2600" dirty="0">
                <a:solidFill>
                  <a:schemeClr val="tx1"/>
                </a:solidFill>
                <a:effectLst>
                  <a:outerShdw blurRad="38100" dist="38100" dir="2700000" algn="tl">
                    <a:srgbClr val="000000">
                      <a:alpha val="43137"/>
                    </a:srgbClr>
                  </a:outerShdw>
                </a:effectLst>
                <a:latin typeface="Calibri"/>
                <a:ea typeface="Calibri"/>
                <a:cs typeface="B Lotus" pitchFamily="2" charset="-78"/>
              </a:rPr>
              <a:t>دلسوزي براي اسلام يا احتياط در دين‌داري نبوده است؛ بلکه کناره‌گيري آنان از امير مؤمنان</a:t>
            </a:r>
            <a:r>
              <a:rPr lang="en-US" sz="2600" dirty="0">
                <a:solidFill>
                  <a:schemeClr val="tx1"/>
                </a:solidFill>
                <a:effectLst>
                  <a:outerShdw blurRad="38100" dist="38100" dir="2700000" algn="tl">
                    <a:srgbClr val="000000">
                      <a:alpha val="43137"/>
                    </a:srgbClr>
                  </a:outerShdw>
                </a:effectLst>
                <a:latin typeface="AGA Arabesque"/>
                <a:ea typeface="Calibri"/>
                <a:cs typeface="B Lotus" pitchFamily="2" charset="-78"/>
              </a:rPr>
              <a:t></a:t>
            </a:r>
            <a:r>
              <a:rPr lang="en-US" sz="2600" dirty="0">
                <a:solidFill>
                  <a:schemeClr val="tx1"/>
                </a:solidFill>
                <a:effectLst>
                  <a:outerShdw blurRad="38100" dist="38100" dir="2700000" algn="tl">
                    <a:srgbClr val="000000">
                      <a:alpha val="43137"/>
                    </a:srgbClr>
                  </a:outerShdw>
                </a:effectLst>
                <a:latin typeface="B Lotus"/>
                <a:ea typeface="Calibri"/>
                <a:cs typeface="B Lotus" pitchFamily="2" charset="-78"/>
              </a:rPr>
              <a:t> </a:t>
            </a:r>
            <a:r>
              <a:rPr lang="ar-SA" sz="2600" dirty="0">
                <a:solidFill>
                  <a:schemeClr val="tx1"/>
                </a:solidFill>
                <a:effectLst>
                  <a:outerShdw blurRad="38100" dist="38100" dir="2700000" algn="tl">
                    <a:srgbClr val="000000">
                      <a:alpha val="43137"/>
                    </a:srgbClr>
                  </a:outerShdw>
                </a:effectLst>
                <a:latin typeface="B Lotus"/>
                <a:ea typeface="Calibri"/>
                <a:cs typeface="B Lotus" pitchFamily="2" charset="-78"/>
              </a:rPr>
              <a:t>يا در دلخوري‌هاي شخصي‌شان ريشه داشته يا از ميل به رفاه و راحتي و دوري از دردسر و ناامني سرچشمه مي‌گرفته است، و آنان مي‌پنداشتند که در کنار حضرت</a:t>
            </a:r>
            <a:r>
              <a:rPr lang="en-US" sz="2600" dirty="0">
                <a:solidFill>
                  <a:schemeClr val="tx1"/>
                </a:solidFill>
                <a:effectLst>
                  <a:outerShdw blurRad="38100" dist="38100" dir="2700000" algn="tl">
                    <a:srgbClr val="000000">
                      <a:alpha val="43137"/>
                    </a:srgbClr>
                  </a:outerShdw>
                </a:effectLst>
                <a:latin typeface="AGA Arabesque"/>
                <a:ea typeface="Calibri"/>
                <a:cs typeface="B Lotus" pitchFamily="2" charset="-78"/>
              </a:rPr>
              <a:t></a:t>
            </a:r>
            <a:r>
              <a:rPr lang="ar-SA" sz="2600" dirty="0">
                <a:solidFill>
                  <a:schemeClr val="tx1"/>
                </a:solidFill>
                <a:effectLst>
                  <a:outerShdw blurRad="38100" dist="38100" dir="2700000" algn="tl">
                    <a:srgbClr val="000000">
                      <a:alpha val="43137"/>
                    </a:srgbClr>
                  </a:outerShdw>
                </a:effectLst>
                <a:latin typeface="Calibri"/>
                <a:ea typeface="Calibri"/>
                <a:cs typeface="B Lotus" pitchFamily="2" charset="-78"/>
              </a:rPr>
              <a:t> نه رفاه و راحتي نصيبشان مي‌شود، نه مالي به دست مي‌آورند و نه مقامي هرچند شايد برخي از پيروان اين جريان نيز به علت قصور فهم و تحليل از بيعت با آن حضرت سر باز زده باشند.</a:t>
            </a:r>
            <a:endParaRPr lang="en-US" sz="2600" dirty="0">
              <a:solidFill>
                <a:schemeClr val="tx1"/>
              </a:solidFill>
              <a:effectLst>
                <a:outerShdw blurRad="38100" dist="38100" dir="2700000" algn="tl">
                  <a:srgbClr val="000000">
                    <a:alpha val="43137"/>
                  </a:srgbClr>
                </a:outerShdw>
              </a:effectLst>
              <a:ea typeface="+mj-ea"/>
              <a:cs typeface="B Lotus" pitchFamily="2" charset="-78"/>
            </a:endParaRPr>
          </a:p>
        </p:txBody>
      </p:sp>
    </p:spTree>
    <p:extLst>
      <p:ext uri="{BB962C8B-B14F-4D97-AF65-F5344CB8AC3E}">
        <p14:creationId xmlns:p14="http://schemas.microsoft.com/office/powerpoint/2010/main" val="20920410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p:cTn id="28"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wheel(1)">
                                      <p:cBhvr>
                                        <p:cTn id="36"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824" y="2248349"/>
            <a:ext cx="10420351" cy="4171502"/>
          </a:xfrm>
          <a:solidFill>
            <a:srgbClr val="7030A0"/>
          </a:solidFill>
        </p:spPr>
        <p:txBody>
          <a:bodyPr>
            <a:normAutofit/>
          </a:bodyPr>
          <a:lstStyle/>
          <a:p>
            <a:pPr algn="justLow" rtl="1">
              <a:lnSpc>
                <a:spcPct val="150000"/>
              </a:lnSpc>
              <a:buFont typeface="Wingdings" pitchFamily="2" charset="2"/>
              <a:buChar char="§"/>
            </a:pPr>
            <a:r>
              <a:rPr lang="ar-SA" b="1" dirty="0">
                <a:solidFill>
                  <a:schemeClr val="bg1"/>
                </a:solidFill>
                <a:effectLst>
                  <a:outerShdw blurRad="38100" dist="38100" dir="2700000" algn="tl">
                    <a:srgbClr val="000000">
                      <a:alpha val="43137"/>
                    </a:srgbClr>
                  </a:outerShdw>
                </a:effectLst>
                <a:latin typeface="Calibri"/>
                <a:ea typeface="Calibri"/>
                <a:cs typeface="B Lotus"/>
              </a:rPr>
              <a:t>شاخة دوم جريان اعتزال در کوفه شکل گرفت. اين شاخه در حقيقت اعتزال مدينه را از لحاظ ديني تئوريزه کرد و به رسول خدا</a:t>
            </a:r>
            <a:r>
              <a:rPr lang="en-US" b="1" dirty="0">
                <a:solidFill>
                  <a:schemeClr val="bg1"/>
                </a:solidFill>
                <a:effectLst>
                  <a:outerShdw blurRad="38100" dist="38100" dir="2700000" algn="tl">
                    <a:srgbClr val="000000">
                      <a:alpha val="43137"/>
                    </a:srgbClr>
                  </a:outerShdw>
                </a:effectLst>
                <a:latin typeface="AGA Arabesque"/>
                <a:ea typeface="Times New Roman"/>
                <a:cs typeface="B Lotus"/>
              </a:rPr>
              <a:t></a:t>
            </a:r>
            <a:r>
              <a:rPr lang="ar-SA" b="1" dirty="0">
                <a:solidFill>
                  <a:schemeClr val="bg1"/>
                </a:solidFill>
                <a:effectLst>
                  <a:outerShdw blurRad="38100" dist="38100" dir="2700000" algn="tl">
                    <a:srgbClr val="000000">
                      <a:alpha val="43137"/>
                    </a:srgbClr>
                  </a:outerShdw>
                </a:effectLst>
                <a:latin typeface="Calibri"/>
                <a:ea typeface="Calibri"/>
                <a:cs typeface="B Lotus"/>
              </a:rPr>
              <a:t> نسبت داد، و آن را به يک اعتزال شبه‌اعتقادي تبديل </a:t>
            </a:r>
            <a:r>
              <a:rPr lang="ar-SA" b="1" dirty="0" smtClean="0">
                <a:solidFill>
                  <a:schemeClr val="bg1"/>
                </a:solidFill>
                <a:effectLst>
                  <a:outerShdw blurRad="38100" dist="38100" dir="2700000" algn="tl">
                    <a:srgbClr val="000000">
                      <a:alpha val="43137"/>
                    </a:srgbClr>
                  </a:outerShdw>
                </a:effectLst>
                <a:latin typeface="Calibri"/>
                <a:ea typeface="Calibri"/>
                <a:cs typeface="B Lotus"/>
              </a:rPr>
              <a:t>کرد</a:t>
            </a:r>
            <a:r>
              <a:rPr lang="fa-IR" b="1" dirty="0" smtClean="0">
                <a:solidFill>
                  <a:schemeClr val="bg1"/>
                </a:solidFill>
                <a:effectLst>
                  <a:outerShdw blurRad="38100" dist="38100" dir="2700000" algn="tl">
                    <a:srgbClr val="000000">
                      <a:alpha val="43137"/>
                    </a:srgbClr>
                  </a:outerShdw>
                </a:effectLst>
                <a:latin typeface="Calibri"/>
                <a:ea typeface="Calibri"/>
                <a:cs typeface="B Lotus"/>
              </a:rPr>
              <a:t>.</a:t>
            </a:r>
          </a:p>
          <a:p>
            <a:pPr algn="justLow" rtl="1">
              <a:lnSpc>
                <a:spcPct val="150000"/>
              </a:lnSpc>
              <a:buFont typeface="Wingdings" pitchFamily="2" charset="2"/>
              <a:buChar char="§"/>
            </a:pPr>
            <a:r>
              <a:rPr lang="fa-IR" b="1" dirty="0">
                <a:solidFill>
                  <a:schemeClr val="bg1"/>
                </a:solidFill>
                <a:effectLst>
                  <a:outerShdw blurRad="38100" dist="38100" dir="2700000" algn="tl">
                    <a:srgbClr val="000000">
                      <a:alpha val="43137"/>
                    </a:srgbClr>
                  </a:outerShdw>
                </a:effectLst>
                <a:cs typeface="B Lotus" pitchFamily="2" charset="-78"/>
              </a:rPr>
              <a:t>ماهيت جريان اعتزال قدرت‌طلب در </a:t>
            </a:r>
            <a:r>
              <a:rPr lang="fa-IR" b="1" dirty="0">
                <a:solidFill>
                  <a:srgbClr val="FFC000"/>
                </a:solidFill>
                <a:effectLst>
                  <a:outerShdw blurRad="38100" dist="38100" dir="2700000" algn="tl">
                    <a:srgbClr val="000000">
                      <a:alpha val="43137"/>
                    </a:srgbClr>
                  </a:outerShdw>
                </a:effectLst>
                <a:cs typeface="B Lotus" pitchFamily="2" charset="-78"/>
              </a:rPr>
              <a:t>«نظرية نه علي نه معاويه» </a:t>
            </a:r>
            <a:r>
              <a:rPr lang="fa-IR" b="1" dirty="0">
                <a:solidFill>
                  <a:schemeClr val="bg1"/>
                </a:solidFill>
                <a:effectLst>
                  <a:outerShdw blurRad="38100" dist="38100" dir="2700000" algn="tl">
                    <a:srgbClr val="000000">
                      <a:alpha val="43137"/>
                    </a:srgbClr>
                  </a:outerShdw>
                </a:effectLst>
                <a:cs typeface="B Lotus" pitchFamily="2" charset="-78"/>
              </a:rPr>
              <a:t>با جريان اعتزال عافيت‌طلب مشترک بود؛ لکن در منطق و شيوة عمل با آنان تمايز داشت</a:t>
            </a:r>
            <a:r>
              <a:rPr lang="fa-IR" b="1" dirty="0" smtClean="0">
                <a:solidFill>
                  <a:schemeClr val="bg1"/>
                </a:solidFill>
                <a:effectLst>
                  <a:outerShdw blurRad="38100" dist="38100" dir="2700000" algn="tl">
                    <a:srgbClr val="000000">
                      <a:alpha val="43137"/>
                    </a:srgbClr>
                  </a:outerShdw>
                </a:effectLst>
                <a:cs typeface="B Lotus" pitchFamily="2" charset="-78"/>
              </a:rPr>
              <a:t>.</a:t>
            </a:r>
            <a:r>
              <a:rPr lang="fa-IR" b="1" dirty="0">
                <a:solidFill>
                  <a:schemeClr val="bg1"/>
                </a:solidFill>
                <a:effectLst>
                  <a:outerShdw blurRad="38100" dist="38100" dir="2700000" algn="tl">
                    <a:srgbClr val="000000">
                      <a:alpha val="43137"/>
                    </a:srgbClr>
                  </a:outerShdw>
                </a:effectLst>
                <a:latin typeface="Calibri"/>
                <a:ea typeface="Calibri"/>
                <a:cs typeface="B Lotus" pitchFamily="2" charset="-78"/>
              </a:rPr>
              <a:t> رياست اين جريان با عبدالله‌بن‌قيس، يا همان ابوموسي اشعري بود که رسول خدا</a:t>
            </a:r>
            <a:r>
              <a:rPr lang="en-US" sz="1800" b="1" dirty="0">
                <a:solidFill>
                  <a:schemeClr val="bg1"/>
                </a:solidFill>
                <a:effectLst>
                  <a:outerShdw blurRad="38100" dist="38100" dir="2700000" algn="tl">
                    <a:srgbClr val="000000">
                      <a:alpha val="43137"/>
                    </a:srgbClr>
                  </a:outerShdw>
                </a:effectLst>
                <a:latin typeface="AGA Arabesque"/>
                <a:ea typeface="Calibri"/>
                <a:cs typeface="B Lotus" pitchFamily="2" charset="-78"/>
              </a:rPr>
              <a:t></a:t>
            </a:r>
            <a:r>
              <a:rPr lang="fa-IR" b="1" dirty="0">
                <a:solidFill>
                  <a:schemeClr val="bg1"/>
                </a:solidFill>
                <a:effectLst>
                  <a:outerShdw blurRad="38100" dist="38100" dir="2700000" algn="tl">
                    <a:srgbClr val="000000">
                      <a:alpha val="43137"/>
                    </a:srgbClr>
                  </a:outerShdw>
                </a:effectLst>
                <a:latin typeface="Calibri"/>
                <a:ea typeface="Calibri"/>
                <a:cs typeface="B Lotus" pitchFamily="2" charset="-78"/>
              </a:rPr>
              <a:t> او را سامري امت ناميدند که مردم را از مسير حق جدا نموده، جريان سومي را بنا مي‌نهد که مخالف جهاد و قتال </a:t>
            </a:r>
            <a:r>
              <a:rPr lang="fa-IR" b="1" dirty="0" smtClean="0">
                <a:solidFill>
                  <a:schemeClr val="bg1"/>
                </a:solidFill>
                <a:effectLst>
                  <a:outerShdw blurRad="38100" dist="38100" dir="2700000" algn="tl">
                    <a:srgbClr val="000000">
                      <a:alpha val="43137"/>
                    </a:srgbClr>
                  </a:outerShdw>
                </a:effectLst>
                <a:latin typeface="Calibri"/>
                <a:ea typeface="Calibri"/>
                <a:cs typeface="B Lotus" pitchFamily="2" charset="-78"/>
              </a:rPr>
              <a:t>است.</a:t>
            </a:r>
            <a:endParaRPr lang="en-US" b="1" dirty="0">
              <a:solidFill>
                <a:schemeClr val="bg1"/>
              </a:solidFill>
              <a:effectLst>
                <a:outerShdw blurRad="38100" dist="38100" dir="2700000" algn="tl">
                  <a:srgbClr val="000000">
                    <a:alpha val="43137"/>
                  </a:srgbClr>
                </a:outerShdw>
              </a:effectLst>
              <a:cs typeface="B Lotus" pitchFamily="2" charset="-78"/>
            </a:endParaRPr>
          </a:p>
          <a:p>
            <a:pPr algn="justLow" rtl="1">
              <a:lnSpc>
                <a:spcPct val="150000"/>
              </a:lnSpc>
              <a:buFont typeface="Wingdings" pitchFamily="2" charset="2"/>
              <a:buChar char="§"/>
            </a:pPr>
            <a:endParaRPr lang="fa-IR" b="1" dirty="0" smtClean="0">
              <a:effectLst>
                <a:outerShdw blurRad="38100" dist="38100" dir="2700000" algn="tl">
                  <a:srgbClr val="000000">
                    <a:alpha val="43137"/>
                  </a:srgbClr>
                </a:outerShdw>
              </a:effectLst>
              <a:latin typeface="Calibri"/>
              <a:ea typeface="Calibri"/>
              <a:cs typeface="B Lotus"/>
            </a:endParaRPr>
          </a:p>
        </p:txBody>
      </p:sp>
      <p:sp>
        <p:nvSpPr>
          <p:cNvPr id="3" name="Title 2"/>
          <p:cNvSpPr>
            <a:spLocks noGrp="1"/>
          </p:cNvSpPr>
          <p:nvPr>
            <p:ph type="title"/>
          </p:nvPr>
        </p:nvSpPr>
        <p:spPr>
          <a:solidFill>
            <a:srgbClr val="7030A0"/>
          </a:solidFill>
        </p:spPr>
        <p:txBody>
          <a:bodyPr/>
          <a:lstStyle/>
          <a:p>
            <a:r>
              <a:rPr lang="fa-IR" sz="7200" dirty="0">
                <a:solidFill>
                  <a:schemeClr val="bg1"/>
                </a:solidFill>
                <a:effectLst>
                  <a:outerShdw blurRad="38100" dist="38100" dir="2700000" algn="tl">
                    <a:srgbClr val="000000">
                      <a:alpha val="43137"/>
                    </a:srgbClr>
                  </a:outerShdw>
                </a:effectLst>
                <a:latin typeface="Calibri"/>
                <a:ea typeface="Calibri"/>
                <a:cs typeface="B Arabic Style" pitchFamily="2" charset="-78"/>
              </a:rPr>
              <a:t>جريان اعتزال قدرت‌طلب</a:t>
            </a:r>
            <a:endParaRPr lang="en-US" sz="7200" dirty="0">
              <a:solidFill>
                <a:schemeClr val="bg1"/>
              </a:solidFill>
              <a:effectLst>
                <a:outerShdw blurRad="38100" dist="38100" dir="2700000" algn="tl">
                  <a:srgbClr val="000000">
                    <a:alpha val="43137"/>
                  </a:srgbClr>
                </a:outerShdw>
              </a:effectLst>
              <a:cs typeface="B Arabic Style" pitchFamily="2" charset="-78"/>
            </a:endParaRPr>
          </a:p>
        </p:txBody>
      </p:sp>
    </p:spTree>
    <p:extLst>
      <p:ext uri="{BB962C8B-B14F-4D97-AF65-F5344CB8AC3E}">
        <p14:creationId xmlns:p14="http://schemas.microsoft.com/office/powerpoint/2010/main" val="16338374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7030A0"/>
          </a:solidFill>
        </p:spPr>
        <p:txBody>
          <a:bodyPr/>
          <a:lstStyle/>
          <a:p>
            <a:pPr lvl="0" algn="justLow" rtl="1">
              <a:buClr>
                <a:srgbClr val="FF0000"/>
              </a:buClr>
              <a:buFont typeface="Wingdings" pitchFamily="2" charset="2"/>
              <a:buChar char="§"/>
            </a:pPr>
            <a:r>
              <a:rPr lang="ar-SA" b="1" dirty="0" smtClean="0">
                <a:solidFill>
                  <a:srgbClr val="FFC000"/>
                </a:solidFill>
                <a:cs typeface="B Lotus" pitchFamily="2" charset="-78"/>
              </a:rPr>
              <a:t>مهم‌ترين </a:t>
            </a:r>
            <a:r>
              <a:rPr lang="ar-SA" b="1" dirty="0">
                <a:solidFill>
                  <a:srgbClr val="FFC000"/>
                </a:solidFill>
                <a:cs typeface="B Lotus" pitchFamily="2" charset="-78"/>
              </a:rPr>
              <a:t>شاخص‌هاي جريان اعتزال قدرت‌طلب عبارت‌اند از: </a:t>
            </a:r>
            <a:endParaRPr lang="en-US" b="1" dirty="0">
              <a:solidFill>
                <a:srgbClr val="FFC000"/>
              </a:solidFill>
              <a:cs typeface="B Lotus" pitchFamily="2" charset="-78"/>
            </a:endParaRPr>
          </a:p>
          <a:p>
            <a:pPr marL="457200" lvl="0" indent="-457200" algn="justLow" rtl="1">
              <a:buClr>
                <a:schemeClr val="bg1"/>
              </a:buClr>
              <a:buFont typeface="Wingdings" pitchFamily="2" charset="2"/>
              <a:buAutoNum type="arabicPeriod"/>
            </a:pPr>
            <a:r>
              <a:rPr lang="fa-IR" b="1" dirty="0">
                <a:solidFill>
                  <a:schemeClr val="bg1"/>
                </a:solidFill>
                <a:cs typeface="B Lotus" pitchFamily="2" charset="-78"/>
              </a:rPr>
              <a:t>تحريف سيره و شخصيت رسول خدا؛</a:t>
            </a:r>
          </a:p>
          <a:p>
            <a:pPr marL="457200" lvl="0" indent="-457200" algn="justLow" rtl="1">
              <a:buClr>
                <a:schemeClr val="bg1"/>
              </a:buClr>
              <a:buFont typeface="Wingdings" pitchFamily="2" charset="2"/>
              <a:buAutoNum type="arabicPeriod"/>
            </a:pPr>
            <a:r>
              <a:rPr lang="fa-IR" b="1" dirty="0">
                <a:solidFill>
                  <a:schemeClr val="bg1"/>
                </a:solidFill>
                <a:cs typeface="B Lotus" pitchFamily="2" charset="-78"/>
              </a:rPr>
              <a:t>ارتباط با معارضان اهل‌بيت؛</a:t>
            </a:r>
          </a:p>
          <a:p>
            <a:pPr marL="457200" lvl="0" indent="-457200" algn="justLow" rtl="1">
              <a:buClr>
                <a:schemeClr val="bg1"/>
              </a:buClr>
              <a:buFont typeface="Wingdings" pitchFamily="2" charset="2"/>
              <a:buAutoNum type="arabicPeriod"/>
            </a:pPr>
            <a:r>
              <a:rPr lang="fa-IR" b="1" dirty="0">
                <a:solidFill>
                  <a:schemeClr val="bg1"/>
                </a:solidFill>
                <a:cs typeface="B Lotus" pitchFamily="2" charset="-78"/>
              </a:rPr>
              <a:t>فعال‌بودن و قدرت‌طلبي؛</a:t>
            </a:r>
          </a:p>
          <a:p>
            <a:pPr marL="457200" lvl="0" indent="-457200" algn="justLow" rtl="1">
              <a:buClr>
                <a:schemeClr val="bg1"/>
              </a:buClr>
              <a:buFont typeface="Wingdings" pitchFamily="2" charset="2"/>
              <a:buAutoNum type="arabicPeriod"/>
            </a:pPr>
            <a:r>
              <a:rPr lang="fa-IR" b="1" dirty="0">
                <a:solidFill>
                  <a:schemeClr val="bg1"/>
                </a:solidFill>
                <a:cs typeface="B Lotus" pitchFamily="2" charset="-78"/>
              </a:rPr>
              <a:t>اعتدال‌نمايي؛</a:t>
            </a:r>
          </a:p>
          <a:p>
            <a:pPr marL="457200" lvl="0" indent="-457200" algn="justLow" rtl="1">
              <a:buClr>
                <a:schemeClr val="bg1"/>
              </a:buClr>
              <a:buFont typeface="Wingdings" pitchFamily="2" charset="2"/>
              <a:buAutoNum type="arabicPeriod"/>
            </a:pPr>
            <a:r>
              <a:rPr lang="fa-IR" b="1" dirty="0">
                <a:solidFill>
                  <a:schemeClr val="bg1"/>
                </a:solidFill>
                <a:cs typeface="B Lotus" pitchFamily="2" charset="-78"/>
              </a:rPr>
              <a:t>جهادگريزي؛</a:t>
            </a:r>
            <a:endParaRPr lang="en-US" b="1" dirty="0">
              <a:solidFill>
                <a:schemeClr val="bg1"/>
              </a:solidFill>
              <a:cs typeface="B Lotus" pitchFamily="2" charset="-78"/>
            </a:endParaRPr>
          </a:p>
          <a:p>
            <a:pPr marL="457200" indent="-457200" algn="r" rtl="1">
              <a:buClr>
                <a:schemeClr val="bg1"/>
              </a:buClr>
              <a:buFont typeface="+mj-lt"/>
              <a:buAutoNum type="arabicPeriod"/>
            </a:pPr>
            <a:r>
              <a:rPr lang="fa-IR" b="1" dirty="0" smtClean="0">
                <a:solidFill>
                  <a:schemeClr val="bg1"/>
                </a:solidFill>
                <a:cs typeface="B Lotus" pitchFamily="2" charset="-78"/>
              </a:rPr>
              <a:t>. </a:t>
            </a:r>
            <a:r>
              <a:rPr lang="fa-IR" b="1" dirty="0">
                <a:solidFill>
                  <a:schemeClr val="bg1"/>
                </a:solidFill>
                <a:cs typeface="B Lotus" pitchFamily="2" charset="-78"/>
              </a:rPr>
              <a:t>اهل </a:t>
            </a:r>
            <a:r>
              <a:rPr lang="fa-IR" b="1" dirty="0" smtClean="0">
                <a:solidFill>
                  <a:schemeClr val="bg1"/>
                </a:solidFill>
                <a:cs typeface="B Lotus" pitchFamily="2" charset="-78"/>
              </a:rPr>
              <a:t>مذاکره و معامله </a:t>
            </a:r>
            <a:r>
              <a:rPr lang="fa-IR" b="1" dirty="0">
                <a:solidFill>
                  <a:schemeClr val="bg1"/>
                </a:solidFill>
                <a:cs typeface="B Lotus" pitchFamily="2" charset="-78"/>
              </a:rPr>
              <a:t>بودن</a:t>
            </a:r>
            <a:endParaRPr lang="en-US" b="1" dirty="0">
              <a:solidFill>
                <a:schemeClr val="bg1"/>
              </a:solidFill>
              <a:cs typeface="B Lotus" pitchFamily="2" charset="-78"/>
            </a:endParaRPr>
          </a:p>
          <a:p>
            <a:pPr marL="457200" indent="-457200" algn="r" rtl="1">
              <a:buClr>
                <a:schemeClr val="bg1"/>
              </a:buClr>
              <a:buFont typeface="+mj-lt"/>
              <a:buAutoNum type="arabicPeriod"/>
            </a:pPr>
            <a:r>
              <a:rPr lang="fa-IR" b="1" dirty="0">
                <a:solidFill>
                  <a:schemeClr val="bg1"/>
                </a:solidFill>
                <a:cs typeface="B Lotus" pitchFamily="2" charset="-78"/>
              </a:rPr>
              <a:t>ولايت‌گريزي</a:t>
            </a:r>
            <a:endParaRPr lang="en-US" b="1" dirty="0">
              <a:solidFill>
                <a:schemeClr val="bg1"/>
              </a:solidFill>
              <a:cs typeface="B Lotus" pitchFamily="2" charset="-78"/>
            </a:endParaRPr>
          </a:p>
        </p:txBody>
      </p:sp>
      <p:sp>
        <p:nvSpPr>
          <p:cNvPr id="3" name="Title 2"/>
          <p:cNvSpPr>
            <a:spLocks noGrp="1"/>
          </p:cNvSpPr>
          <p:nvPr>
            <p:ph type="title"/>
          </p:nvPr>
        </p:nvSpPr>
        <p:spPr>
          <a:solidFill>
            <a:srgbClr val="7030A0"/>
          </a:solidFill>
        </p:spPr>
        <p:txBody>
          <a:bodyPr/>
          <a:lstStyle/>
          <a:p>
            <a:r>
              <a:rPr lang="fa-IR" sz="8000" dirty="0">
                <a:solidFill>
                  <a:prstClr val="white"/>
                </a:solidFill>
                <a:effectLst>
                  <a:outerShdw blurRad="38100" dist="38100" dir="2700000" algn="tl">
                    <a:srgbClr val="000000">
                      <a:alpha val="43137"/>
                    </a:srgbClr>
                  </a:outerShdw>
                </a:effectLst>
                <a:latin typeface="Calibri"/>
                <a:ea typeface="Calibri"/>
                <a:cs typeface="B Arabic Style" pitchFamily="2" charset="-78"/>
              </a:rPr>
              <a:t>جريان اعتزال قدرت‌طلب</a:t>
            </a:r>
            <a:endParaRPr lang="en-US" sz="6000" dirty="0"/>
          </a:p>
        </p:txBody>
      </p:sp>
    </p:spTree>
    <p:extLst>
      <p:ext uri="{BB962C8B-B14F-4D97-AF65-F5344CB8AC3E}">
        <p14:creationId xmlns:p14="http://schemas.microsoft.com/office/powerpoint/2010/main" val="10349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barn(inVertical)">
                                      <p:cBhvr>
                                        <p:cTn id="5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7030A0"/>
          </a:solidFill>
        </p:spPr>
        <p:txBody>
          <a:bodyPr>
            <a:normAutofit fontScale="92500" lnSpcReduction="20000"/>
          </a:bodyPr>
          <a:lstStyle/>
          <a:p>
            <a:pPr algn="justLow" rtl="1">
              <a:lnSpc>
                <a:spcPct val="150000"/>
              </a:lnSpc>
              <a:buFont typeface="Wingdings" pitchFamily="2" charset="2"/>
              <a:buChar char="§"/>
            </a:pPr>
            <a:r>
              <a:rPr lang="fa-IR" sz="2800" b="1" dirty="0">
                <a:solidFill>
                  <a:schemeClr val="bg1"/>
                </a:solidFill>
                <a:effectLst>
                  <a:outerShdw blurRad="38100" dist="38100" dir="2700000" algn="tl">
                    <a:srgbClr val="000000">
                      <a:alpha val="43137"/>
                    </a:srgbClr>
                  </a:outerShdw>
                </a:effectLst>
                <a:latin typeface="Calibri"/>
                <a:ea typeface="Calibri"/>
                <a:cs typeface="B Lotus"/>
              </a:rPr>
              <a:t>در نگاه نخست به نظر مي‌رسد اعتزال جرياني بود که بر اثر حماقت، ترس يا ضعف اراده، موضع بي‏طرفيِ منفعلانه را برگزيد و در تحولات عصر حکومت امير مؤمنان</a:t>
            </a:r>
            <a:r>
              <a:rPr lang="fa-IR" sz="2800" b="1" dirty="0">
                <a:solidFill>
                  <a:schemeClr val="bg1"/>
                </a:solidFill>
                <a:effectLst>
                  <a:outerShdw blurRad="38100" dist="38100" dir="2700000" algn="tl">
                    <a:srgbClr val="000000">
                      <a:alpha val="43137"/>
                    </a:srgbClr>
                  </a:outerShdw>
                </a:effectLst>
                <a:latin typeface="AGA Arabesque"/>
                <a:ea typeface="Calibri"/>
                <a:cs typeface="B Lotus"/>
              </a:rPr>
              <a:t> </a:t>
            </a:r>
            <a:r>
              <a:rPr lang="fa-IR" sz="2800" b="1" dirty="0">
                <a:solidFill>
                  <a:schemeClr val="bg1"/>
                </a:solidFill>
                <a:effectLst>
                  <a:outerShdw blurRad="38100" dist="38100" dir="2700000" algn="tl">
                    <a:srgbClr val="000000">
                      <a:alpha val="43137"/>
                    </a:srgbClr>
                  </a:outerShdw>
                </a:effectLst>
                <a:latin typeface="Calibri"/>
                <a:ea typeface="Calibri"/>
                <a:cs typeface="B Lotus"/>
              </a:rPr>
              <a:t> گروهي خنثي را شکل داد، ولي شواهد تاريخي حاکي از آن‌اند که جريان اعتزال گرچه در آغاز در گروهي کوچکْ محدود بود، به دليل تساهل در برخورد با مخالفان حکومت علوي، طرف‌داري از دين‌داري بي‌دردسر، و برخورداري از نقاب احتياط ديني، با طبايع راحت‌طلب سازگارتر بود. از اين رو هر قدر از دوران حکومت امام علي</a:t>
            </a:r>
            <a:r>
              <a:rPr lang="fa-IR" sz="2800" b="1" dirty="0">
                <a:solidFill>
                  <a:schemeClr val="bg1"/>
                </a:solidFill>
                <a:effectLst>
                  <a:outerShdw blurRad="38100" dist="38100" dir="2700000" algn="tl">
                    <a:srgbClr val="000000">
                      <a:alpha val="43137"/>
                    </a:srgbClr>
                  </a:outerShdw>
                </a:effectLst>
                <a:latin typeface="AGA Arabesque"/>
                <a:ea typeface="Calibri"/>
                <a:cs typeface="B Lotus"/>
              </a:rPr>
              <a:t> </a:t>
            </a:r>
            <a:r>
              <a:rPr lang="fa-IR" sz="2800" b="1" dirty="0">
                <a:solidFill>
                  <a:schemeClr val="bg1"/>
                </a:solidFill>
                <a:effectLst>
                  <a:outerShdw blurRad="38100" dist="38100" dir="2700000" algn="tl">
                    <a:srgbClr val="000000">
                      <a:alpha val="43137"/>
                    </a:srgbClr>
                  </a:outerShdw>
                </a:effectLst>
                <a:latin typeface="Calibri"/>
                <a:ea typeface="Calibri"/>
                <a:cs typeface="B Lotus"/>
              </a:rPr>
              <a:t> گذشت و سختي‌ها و دشواري‌هاي جنگ‌هاي داخلي بيشتر رخ </a:t>
            </a:r>
            <a:r>
              <a:rPr lang="fa-IR" sz="2800" b="1" dirty="0" smtClean="0">
                <a:solidFill>
                  <a:schemeClr val="bg1"/>
                </a:solidFill>
                <a:effectLst>
                  <a:outerShdw blurRad="38100" dist="38100" dir="2700000" algn="tl">
                    <a:srgbClr val="000000">
                      <a:alpha val="43137"/>
                    </a:srgbClr>
                  </a:outerShdw>
                </a:effectLst>
                <a:latin typeface="Calibri"/>
                <a:ea typeface="Calibri"/>
                <a:cs typeface="B Lotus"/>
              </a:rPr>
              <a:t>نمود و شمار </a:t>
            </a:r>
            <a:r>
              <a:rPr lang="fa-IR" sz="2800" b="1" dirty="0">
                <a:solidFill>
                  <a:schemeClr val="bg1"/>
                </a:solidFill>
                <a:effectLst>
                  <a:outerShdw blurRad="38100" dist="38100" dir="2700000" algn="tl">
                    <a:srgbClr val="000000">
                      <a:alpha val="43137"/>
                    </a:srgbClr>
                  </a:outerShdw>
                </a:effectLst>
                <a:latin typeface="Calibri"/>
                <a:ea typeface="Calibri"/>
                <a:cs typeface="B Lotus"/>
              </a:rPr>
              <a:t>حاميان اين جريان نيز افزايش يافت</a:t>
            </a:r>
            <a:r>
              <a:rPr lang="fa-IR" sz="2800" b="1" dirty="0" smtClean="0">
                <a:solidFill>
                  <a:schemeClr val="bg1"/>
                </a:solidFill>
                <a:effectLst>
                  <a:outerShdw blurRad="38100" dist="38100" dir="2700000" algn="tl">
                    <a:srgbClr val="000000">
                      <a:alpha val="43137"/>
                    </a:srgbClr>
                  </a:outerShdw>
                </a:effectLst>
                <a:latin typeface="Calibri"/>
                <a:ea typeface="Calibri"/>
                <a:cs typeface="B Lotus"/>
              </a:rPr>
              <a:t>.</a:t>
            </a:r>
            <a:endParaRPr lang="en-US" sz="28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a:solidFill>
            <a:srgbClr val="7030A0"/>
          </a:solidFill>
        </p:spPr>
        <p:txBody>
          <a:bodyPr/>
          <a:lstStyle/>
          <a:p>
            <a:r>
              <a:rPr lang="fa-IR" sz="7200" dirty="0">
                <a:solidFill>
                  <a:schemeClr val="bg1"/>
                </a:solidFill>
                <a:effectLst>
                  <a:outerShdw blurRad="38100" dist="38100" dir="2700000" algn="tl">
                    <a:srgbClr val="000000">
                      <a:alpha val="43137"/>
                    </a:srgbClr>
                  </a:outerShdw>
                </a:effectLst>
                <a:latin typeface="Calibri"/>
                <a:ea typeface="Calibri"/>
                <a:cs typeface="B Arabic Style" pitchFamily="2" charset="-78"/>
              </a:rPr>
              <a:t>تأثير جريان اعتزال در جامعه علوي</a:t>
            </a:r>
            <a:endParaRPr lang="en-US" sz="4800" dirty="0">
              <a:solidFill>
                <a:schemeClr val="bg1"/>
              </a:solidFill>
              <a:effectLst>
                <a:outerShdw blurRad="38100" dist="38100" dir="2700000" algn="tl">
                  <a:srgbClr val="000000">
                    <a:alpha val="43137"/>
                  </a:srgbClr>
                </a:outerShdw>
              </a:effectLst>
              <a:cs typeface="B Arabic Style" pitchFamily="2" charset="-78"/>
            </a:endParaRPr>
          </a:p>
        </p:txBody>
      </p:sp>
    </p:spTree>
    <p:extLst>
      <p:ext uri="{BB962C8B-B14F-4D97-AF65-F5344CB8AC3E}">
        <p14:creationId xmlns:p14="http://schemas.microsoft.com/office/powerpoint/2010/main" val="32413118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fade">
                                      <p:cBhvr>
                                        <p:cTn id="11" dur="1000"/>
                                        <p:tgtEl>
                                          <p:spTgt spid="2">
                                            <p:bg/>
                                          </p:spTgt>
                                        </p:tgtEl>
                                      </p:cBhvr>
                                    </p:animEffect>
                                    <p:anim calcmode="lin" valueType="num">
                                      <p:cBhvr>
                                        <p:cTn id="12" dur="1000" fill="hold"/>
                                        <p:tgtEl>
                                          <p:spTgt spid="2">
                                            <p:bg/>
                                          </p:spTgt>
                                        </p:tgtEl>
                                        <p:attrNameLst>
                                          <p:attrName>ppt_x</p:attrName>
                                        </p:attrNameLst>
                                      </p:cBhvr>
                                      <p:tavLst>
                                        <p:tav tm="0">
                                          <p:val>
                                            <p:strVal val="#ppt_x"/>
                                          </p:val>
                                        </p:tav>
                                        <p:tav tm="100000">
                                          <p:val>
                                            <p:strVal val="#ppt_x"/>
                                          </p:val>
                                        </p:tav>
                                      </p:tavLst>
                                    </p:anim>
                                    <p:anim calcmode="lin" valueType="num">
                                      <p:cBhvr>
                                        <p:cTn id="13"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276" y="2153098"/>
            <a:ext cx="11058524" cy="4323902"/>
          </a:xfrm>
          <a:solidFill>
            <a:srgbClr val="7030A0"/>
          </a:solidFill>
        </p:spPr>
        <p:txBody>
          <a:bodyPr>
            <a:noAutofit/>
          </a:bodyPr>
          <a:lstStyle/>
          <a:p>
            <a:pPr marL="0" marR="0" indent="180340" algn="justLow" rtl="1">
              <a:lnSpc>
                <a:spcPts val="4400"/>
              </a:lnSpc>
              <a:spcBef>
                <a:spcPts val="0"/>
              </a:spcBef>
              <a:spcAft>
                <a:spcPts val="0"/>
              </a:spcAft>
            </a:pPr>
            <a:r>
              <a:rPr lang="ar-SA" b="1" dirty="0">
                <a:solidFill>
                  <a:schemeClr val="bg1"/>
                </a:solidFill>
                <a:effectLst>
                  <a:outerShdw blurRad="38100" dist="38100" dir="2700000" algn="tl">
                    <a:srgbClr val="000000">
                      <a:alpha val="43137"/>
                    </a:srgbClr>
                  </a:outerShdw>
                </a:effectLst>
                <a:latin typeface="Calibri"/>
                <a:ea typeface="Calibri"/>
                <a:cs typeface="B Lotus" pitchFamily="2" charset="-78"/>
              </a:rPr>
              <a:t>در گام نخست در آستانة جنگ صفين، هزاران تن از شمشير‌زنان کوفه تحت تأثير وساوس جريان اعتزال از شرکت در جنگ جمل خودداري کردند؛</a:t>
            </a:r>
            <a:endParaRPr lang="en-US" b="1" dirty="0">
              <a:solidFill>
                <a:schemeClr val="bg1"/>
              </a:solidFill>
              <a:effectLst>
                <a:outerShdw blurRad="38100" dist="38100" dir="2700000" algn="tl">
                  <a:srgbClr val="000000">
                    <a:alpha val="43137"/>
                  </a:srgbClr>
                </a:outerShdw>
              </a:effectLst>
              <a:latin typeface="Calibri"/>
              <a:ea typeface="Calibri"/>
              <a:cs typeface="B Lotus" pitchFamily="2" charset="-78"/>
            </a:endParaRPr>
          </a:p>
          <a:p>
            <a:pPr algn="justLow" rtl="1"/>
            <a:r>
              <a:rPr lang="ar-SA" b="1" dirty="0">
                <a:solidFill>
                  <a:srgbClr val="00B050"/>
                </a:solidFill>
                <a:effectLst>
                  <a:outerShdw blurRad="38100" dist="38100" dir="2700000" algn="tl">
                    <a:srgbClr val="000000">
                      <a:alpha val="43137"/>
                    </a:srgbClr>
                  </a:outerShdw>
                </a:effectLst>
                <a:latin typeface="Calibri"/>
                <a:ea typeface="Calibri"/>
                <a:cs typeface="B Lotus" pitchFamily="2" charset="-78"/>
              </a:rPr>
              <a:t>در گام </a:t>
            </a:r>
            <a:r>
              <a:rPr lang="ar-SA"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دوم</a:t>
            </a:r>
            <a:r>
              <a:rPr lang="fa-IR"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 و سوم</a:t>
            </a:r>
            <a:r>
              <a:rPr lang="ar-SA"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 </a:t>
            </a:r>
            <a:r>
              <a:rPr lang="fa-IR"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عده ای از </a:t>
            </a:r>
            <a:r>
              <a:rPr lang="ar-SA"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ياران </a:t>
            </a:r>
            <a:r>
              <a:rPr lang="ar-SA" b="1" dirty="0">
                <a:solidFill>
                  <a:srgbClr val="00B050"/>
                </a:solidFill>
                <a:effectLst>
                  <a:outerShdw blurRad="38100" dist="38100" dir="2700000" algn="tl">
                    <a:srgbClr val="000000">
                      <a:alpha val="43137"/>
                    </a:srgbClr>
                  </a:outerShdw>
                </a:effectLst>
                <a:latin typeface="Calibri"/>
                <a:ea typeface="Calibri"/>
                <a:cs typeface="B Lotus" pitchFamily="2" charset="-78"/>
              </a:rPr>
              <a:t>و شاگردان عبدالله‏بن‌مسعود، يکي از فقها و اصحاب نام‌دار </a:t>
            </a:r>
            <a:r>
              <a:rPr lang="ar-SA"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پيامبر</a:t>
            </a:r>
            <a:r>
              <a:rPr lang="fa-IR"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 درخواست رفتن به سرحداد را داشتند و برخی نیز در کناره میدان جنگ منزل کردند تا ببیند کدام به فرامین شرع ملتزم تر هستند و تا اینکه حق را بشناسند </a:t>
            </a:r>
            <a:r>
              <a:rPr lang="fa-IR" b="1" dirty="0">
                <a:solidFill>
                  <a:srgbClr val="00B050"/>
                </a:solidFill>
                <a:effectLst>
                  <a:outerShdw blurRad="38100" dist="38100" dir="2700000" algn="tl">
                    <a:srgbClr val="000000">
                      <a:alpha val="43137"/>
                    </a:srgbClr>
                  </a:outerShdw>
                </a:effectLst>
                <a:cs typeface="B Lotus" pitchFamily="2" charset="-78"/>
              </a:rPr>
              <a:t>ولي هرگز نتوانستند حق را بشناسند </a:t>
            </a:r>
            <a:r>
              <a:rPr lang="fa-IR" b="1" dirty="0" smtClean="0">
                <a:solidFill>
                  <a:srgbClr val="00B050"/>
                </a:solidFill>
                <a:effectLst>
                  <a:outerShdw blurRad="38100" dist="38100" dir="2700000" algn="tl">
                    <a:srgbClr val="000000">
                      <a:alpha val="43137"/>
                    </a:srgbClr>
                  </a:outerShdw>
                </a:effectLst>
                <a:latin typeface="Calibri"/>
                <a:ea typeface="Calibri"/>
                <a:cs typeface="B Lotus" pitchFamily="2" charset="-78"/>
              </a:rPr>
              <a:t>. </a:t>
            </a:r>
          </a:p>
          <a:p>
            <a:pPr algn="justLow" rtl="1"/>
            <a:r>
              <a:rPr lang="fa-IR" b="1" dirty="0">
                <a:solidFill>
                  <a:schemeClr val="bg1"/>
                </a:solidFill>
                <a:effectLst>
                  <a:outerShdw blurRad="38100" dist="38100" dir="2700000" algn="tl">
                    <a:srgbClr val="000000">
                      <a:alpha val="43137"/>
                    </a:srgbClr>
                  </a:outerShdw>
                </a:effectLst>
                <a:latin typeface="Calibri"/>
                <a:ea typeface="Calibri"/>
                <a:cs typeface="B Lotus" pitchFamily="2" charset="-78"/>
              </a:rPr>
              <a:t>گرايش به اعتزال از جنگ، در ميان هر دو سپاه شام و عراق رشد کرد، و از اين رو وقتي سران سپاه شام پيشنهاد آتش‏بس دادند هر دو لشکر از آن استقبال کردند</a:t>
            </a:r>
            <a:r>
              <a:rPr lang="fa-IR" b="1" dirty="0" smtClean="0">
                <a:solidFill>
                  <a:schemeClr val="bg1"/>
                </a:solidFill>
                <a:effectLst>
                  <a:outerShdw blurRad="38100" dist="38100" dir="2700000" algn="tl">
                    <a:srgbClr val="000000">
                      <a:alpha val="43137"/>
                    </a:srgbClr>
                  </a:outerShdw>
                </a:effectLst>
                <a:latin typeface="Calibri"/>
                <a:ea typeface="Calibri"/>
                <a:cs typeface="B Lotus" pitchFamily="2" charset="-78"/>
              </a:rPr>
              <a:t>؛</a:t>
            </a:r>
          </a:p>
          <a:p>
            <a:pPr algn="justLow" rtl="1"/>
            <a:r>
              <a:rPr lang="fa-IR" b="1" dirty="0">
                <a:solidFill>
                  <a:srgbClr val="FFFF00"/>
                </a:solidFill>
                <a:effectLst>
                  <a:outerShdw blurRad="38100" dist="38100" dir="2700000" algn="tl">
                    <a:srgbClr val="000000">
                      <a:alpha val="43137"/>
                    </a:srgbClr>
                  </a:outerShdw>
                </a:effectLst>
                <a:latin typeface="Calibri"/>
                <a:ea typeface="Calibri"/>
                <a:cs typeface="B Lotus" pitchFamily="2" charset="-78"/>
              </a:rPr>
              <a:t>در گام پنجم، بخش عظيمي از سپاه امير مؤمنان در آستانة پيروزي بر سپاه معاويه، پس از تحميل آتش‌بس و حکميت بر امير مؤمنان</a:t>
            </a:r>
            <a:r>
              <a:rPr lang="fa-IR" b="1" dirty="0">
                <a:solidFill>
                  <a:srgbClr val="FFFF00"/>
                </a:solidFill>
                <a:effectLst>
                  <a:outerShdw blurRad="38100" dist="38100" dir="2700000" algn="tl">
                    <a:srgbClr val="000000">
                      <a:alpha val="43137"/>
                    </a:srgbClr>
                  </a:outerShdw>
                </a:effectLst>
                <a:latin typeface="AGA Arabesque"/>
                <a:ea typeface="Calibri"/>
                <a:cs typeface="B Lotus" pitchFamily="2" charset="-78"/>
              </a:rPr>
              <a:t> </a:t>
            </a:r>
            <a:r>
              <a:rPr lang="fa-IR" b="1" dirty="0">
                <a:solidFill>
                  <a:srgbClr val="FFFF00"/>
                </a:solidFill>
                <a:effectLst>
                  <a:outerShdw blurRad="38100" dist="38100" dir="2700000" algn="tl">
                    <a:srgbClr val="000000">
                      <a:alpha val="43137"/>
                    </a:srgbClr>
                  </a:outerShdw>
                </a:effectLst>
                <a:latin typeface="Calibri"/>
                <a:ea typeface="Calibri"/>
                <a:cs typeface="B Lotus" pitchFamily="2" charset="-78"/>
              </a:rPr>
              <a:t> با اصرار، ابوموسي اشعري را به‌عنوان مسئول مذاکره با طرف معاويه يعني عمرو‌بن‌عاص برگزيدند و بر امير مؤمنان</a:t>
            </a:r>
            <a:r>
              <a:rPr lang="fa-IR" b="1" dirty="0">
                <a:solidFill>
                  <a:srgbClr val="FFFF00"/>
                </a:solidFill>
                <a:effectLst>
                  <a:outerShdw blurRad="38100" dist="38100" dir="2700000" algn="tl">
                    <a:srgbClr val="000000">
                      <a:alpha val="43137"/>
                    </a:srgbClr>
                  </a:outerShdw>
                </a:effectLst>
                <a:latin typeface="AGA Arabesque"/>
                <a:ea typeface="Calibri"/>
                <a:cs typeface="B Lotus" pitchFamily="2" charset="-78"/>
              </a:rPr>
              <a:t> </a:t>
            </a:r>
            <a:r>
              <a:rPr lang="fa-IR" b="1" dirty="0">
                <a:solidFill>
                  <a:srgbClr val="FFFF00"/>
                </a:solidFill>
                <a:effectLst>
                  <a:outerShdw blurRad="38100" dist="38100" dir="2700000" algn="tl">
                    <a:srgbClr val="000000">
                      <a:alpha val="43137"/>
                    </a:srgbClr>
                  </a:outerShdw>
                </a:effectLst>
                <a:latin typeface="Calibri"/>
                <a:ea typeface="Calibri"/>
                <a:cs typeface="B Lotus" pitchFamily="2" charset="-78"/>
              </a:rPr>
              <a:t> تحميل کردند</a:t>
            </a:r>
            <a:endParaRPr lang="en-US" b="1" dirty="0">
              <a:solidFill>
                <a:srgbClr val="FFFF00"/>
              </a:solidFill>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a:xfrm>
            <a:off x="523875" y="570156"/>
            <a:ext cx="11029950" cy="1054250"/>
          </a:xfrm>
          <a:solidFill>
            <a:srgbClr val="7030A0"/>
          </a:solidFill>
        </p:spPr>
        <p:txBody>
          <a:bodyPr/>
          <a:lstStyle/>
          <a:p>
            <a:r>
              <a:rPr lang="fa-IR" sz="8000" dirty="0">
                <a:solidFill>
                  <a:prstClr val="white"/>
                </a:solidFill>
                <a:effectLst>
                  <a:outerShdw blurRad="38100" dist="38100" dir="2700000" algn="tl">
                    <a:srgbClr val="000000">
                      <a:alpha val="43137"/>
                    </a:srgbClr>
                  </a:outerShdw>
                </a:effectLst>
                <a:latin typeface="Calibri"/>
                <a:ea typeface="Calibri"/>
                <a:cs typeface="B Arabic Style" pitchFamily="2" charset="-78"/>
              </a:rPr>
              <a:t>تأثير جريان اعتزال در جامعه علوي</a:t>
            </a:r>
            <a:endParaRPr lang="en-US" sz="6000" dirty="0"/>
          </a:p>
        </p:txBody>
      </p:sp>
    </p:spTree>
    <p:extLst>
      <p:ext uri="{BB962C8B-B14F-4D97-AF65-F5344CB8AC3E}">
        <p14:creationId xmlns:p14="http://schemas.microsoft.com/office/powerpoint/2010/main" val="29900482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095302"/>
          </a:xfrm>
          <a:solidFill>
            <a:srgbClr val="7030A0"/>
          </a:solidFill>
        </p:spPr>
        <p:txBody>
          <a:bodyPr>
            <a:normAutofit/>
          </a:bodyPr>
          <a:lstStyle/>
          <a:p>
            <a:pPr marL="0" marR="0" indent="180340" algn="justLow" rtl="1">
              <a:lnSpc>
                <a:spcPts val="4400"/>
              </a:lnSpc>
              <a:spcBef>
                <a:spcPts val="0"/>
              </a:spcBef>
              <a:spcAft>
                <a:spcPts val="0"/>
              </a:spcAft>
            </a:pPr>
            <a:r>
              <a:rPr lang="fa-IR" dirty="0">
                <a:solidFill>
                  <a:schemeClr val="bg1"/>
                </a:solidFill>
                <a:effectLst>
                  <a:outerShdw blurRad="38100" dist="38100" dir="2700000" algn="tl">
                    <a:srgbClr val="000000">
                      <a:alpha val="43137"/>
                    </a:srgbClr>
                  </a:outerShdw>
                </a:effectLst>
                <a:latin typeface="Calibri"/>
                <a:ea typeface="Calibri"/>
                <a:cs typeface="B Lotus" pitchFamily="2" charset="-78"/>
              </a:rPr>
              <a:t>گرچه پديدة اعتزال قدرت‌طلب در مقايسه با ناکثين و قاسطين و مارقين، پديده‏اي کوچک و جرياني ضعيف و منفعل مي‌نمود و به افراد و زمان و مکان محدودي اختصاص دا‏شت، و همچنين از حيث نظامي فعاليت چشم‏گيري در حکومت امير مؤمنان</a:t>
            </a:r>
            <a:r>
              <a:rPr lang="en-US" dirty="0">
                <a:solidFill>
                  <a:schemeClr val="bg1"/>
                </a:solidFill>
                <a:effectLst>
                  <a:outerShdw blurRad="38100" dist="38100" dir="2700000" algn="tl">
                    <a:srgbClr val="000000">
                      <a:alpha val="43137"/>
                    </a:srgbClr>
                  </a:outerShdw>
                </a:effectLst>
                <a:latin typeface="AGA Arabesque"/>
                <a:ea typeface="Calibri"/>
                <a:cs typeface="B Lotus" pitchFamily="2" charset="-78"/>
              </a:rPr>
              <a:t></a:t>
            </a:r>
            <a:r>
              <a:rPr lang="fa-IR" dirty="0">
                <a:solidFill>
                  <a:schemeClr val="bg1"/>
                </a:solidFill>
                <a:effectLst>
                  <a:outerShdw blurRad="38100" dist="38100" dir="2700000" algn="tl">
                    <a:srgbClr val="000000">
                      <a:alpha val="43137"/>
                    </a:srgbClr>
                  </a:outerShdw>
                </a:effectLst>
                <a:latin typeface="Calibri"/>
                <a:ea typeface="Calibri"/>
                <a:cs typeface="B Lotus" pitchFamily="2" charset="-78"/>
              </a:rPr>
              <a:t> نداشت، ولي از حيث فرهنگي، جرياني فعال بود و پشتوانة نظري داشت و رفته‌رفته با حفظ هويت ديني خويش بنيادهاي فرهنگ مقاومت را در حکومت امام علي</a:t>
            </a:r>
            <a:r>
              <a:rPr lang="en-US" dirty="0">
                <a:solidFill>
                  <a:schemeClr val="bg1"/>
                </a:solidFill>
                <a:effectLst>
                  <a:outerShdw blurRad="38100" dist="38100" dir="2700000" algn="tl">
                    <a:srgbClr val="000000">
                      <a:alpha val="43137"/>
                    </a:srgbClr>
                  </a:outerShdw>
                </a:effectLst>
                <a:latin typeface="AGA Arabesque"/>
                <a:ea typeface="Calibri"/>
                <a:cs typeface="B Lotus" pitchFamily="2" charset="-78"/>
              </a:rPr>
              <a:t></a:t>
            </a:r>
            <a:r>
              <a:rPr lang="fa-IR" dirty="0">
                <a:solidFill>
                  <a:schemeClr val="bg1"/>
                </a:solidFill>
                <a:effectLst>
                  <a:outerShdw blurRad="38100" dist="38100" dir="2700000" algn="tl">
                    <a:srgbClr val="000000">
                      <a:alpha val="43137"/>
                    </a:srgbClr>
                  </a:outerShdw>
                </a:effectLst>
                <a:latin typeface="Calibri"/>
                <a:ea typeface="Calibri"/>
                <a:cs typeface="B Lotus" pitchFamily="2" charset="-78"/>
              </a:rPr>
              <a:t> سست کرد. </a:t>
            </a:r>
            <a:endParaRPr lang="fa-IR" dirty="0" smtClean="0">
              <a:solidFill>
                <a:schemeClr val="bg1"/>
              </a:solidFill>
              <a:effectLst>
                <a:outerShdw blurRad="38100" dist="38100" dir="2700000" algn="tl">
                  <a:srgbClr val="000000">
                    <a:alpha val="43137"/>
                  </a:srgbClr>
                </a:outerShdw>
              </a:effectLst>
              <a:latin typeface="Calibri"/>
              <a:ea typeface="Calibri"/>
              <a:cs typeface="B Lotus" pitchFamily="2" charset="-78"/>
            </a:endParaRPr>
          </a:p>
          <a:p>
            <a:pPr marL="0" indent="180340" algn="justLow" rtl="1">
              <a:lnSpc>
                <a:spcPts val="4400"/>
              </a:lnSpc>
              <a:spcBef>
                <a:spcPts val="0"/>
              </a:spcBef>
            </a:pPr>
            <a:r>
              <a:rPr lang="fa-IR" dirty="0">
                <a:solidFill>
                  <a:srgbClr val="FFFF00"/>
                </a:solidFill>
                <a:effectLst>
                  <a:outerShdw blurRad="38100" dist="38100" dir="2700000" algn="tl">
                    <a:srgbClr val="000000">
                      <a:alpha val="43137"/>
                    </a:srgbClr>
                  </a:outerShdw>
                </a:effectLst>
                <a:cs typeface="B Lotus" pitchFamily="2" charset="-78"/>
              </a:rPr>
              <a:t>اين جبهه به گونه‌اي پنهان در ذهن و دل مسلمانان نفوذ، و تفکر و انگيزة مقاومت را از آنان سلب مي‌کرد و فرهنگ معامله و مذاکره، ميانه‌رويِ عافيت‌طلبانه، دين‌داري آسان، جهادگريزي، رفاه‌زدگي و قدرت‌طلبي را در جامعة اسلامي نهادينه مي‌کرد و گسترش مي‌داد. </a:t>
            </a:r>
            <a:endParaRPr lang="en-US" dirty="0">
              <a:solidFill>
                <a:srgbClr val="FFFF00"/>
              </a:solidFill>
              <a:effectLst>
                <a:outerShdw blurRad="38100" dist="38100" dir="2700000" algn="tl">
                  <a:srgbClr val="000000">
                    <a:alpha val="43137"/>
                  </a:srgbClr>
                </a:outerShdw>
              </a:effectLst>
              <a:cs typeface="B Lotus" pitchFamily="2" charset="-78"/>
            </a:endParaRPr>
          </a:p>
          <a:p>
            <a:pPr marL="0" marR="0" indent="180340" algn="justLow" rtl="1">
              <a:lnSpc>
                <a:spcPts val="4400"/>
              </a:lnSpc>
              <a:spcBef>
                <a:spcPts val="0"/>
              </a:spcBef>
              <a:spcAft>
                <a:spcPts val="0"/>
              </a:spcAft>
            </a:pPr>
            <a:endParaRPr lang="en-US" dirty="0">
              <a:latin typeface="Calibri"/>
              <a:ea typeface="Calibri"/>
              <a:cs typeface="B Lotus" pitchFamily="2" charset="-78"/>
            </a:endParaRPr>
          </a:p>
          <a:p>
            <a:pPr algn="r" rtl="1"/>
            <a:endParaRPr lang="en-US" dirty="0">
              <a:cs typeface="B Lotus" pitchFamily="2" charset="-78"/>
            </a:endParaRPr>
          </a:p>
        </p:txBody>
      </p:sp>
      <p:sp>
        <p:nvSpPr>
          <p:cNvPr id="3" name="Title 2"/>
          <p:cNvSpPr>
            <a:spLocks noGrp="1"/>
          </p:cNvSpPr>
          <p:nvPr>
            <p:ph type="title"/>
          </p:nvPr>
        </p:nvSpPr>
        <p:spPr>
          <a:solidFill>
            <a:srgbClr val="7030A0"/>
          </a:solidFill>
        </p:spPr>
        <p:txBody>
          <a:bodyPr/>
          <a:lstStyle/>
          <a:p>
            <a:r>
              <a:rPr lang="fa-IR" sz="7200" dirty="0">
                <a:solidFill>
                  <a:prstClr val="white"/>
                </a:solidFill>
                <a:effectLst>
                  <a:outerShdw blurRad="38100" dist="38100" dir="2700000" algn="tl">
                    <a:srgbClr val="000000">
                      <a:alpha val="43137"/>
                    </a:srgbClr>
                  </a:outerShdw>
                </a:effectLst>
                <a:latin typeface="Calibri"/>
                <a:ea typeface="Calibri"/>
                <a:cs typeface="B Arabic Style" pitchFamily="2" charset="-78"/>
              </a:rPr>
              <a:t>تأثير جريان اعتزال در جامعه علوي</a:t>
            </a:r>
            <a:endParaRPr lang="en-US" sz="4800" dirty="0"/>
          </a:p>
        </p:txBody>
      </p:sp>
    </p:spTree>
    <p:extLst>
      <p:ext uri="{BB962C8B-B14F-4D97-AF65-F5344CB8AC3E}">
        <p14:creationId xmlns:p14="http://schemas.microsoft.com/office/powerpoint/2010/main" val="41588053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algn="r" rtl="1"/>
            <a:r>
              <a:rPr lang="fa-IR" sz="2800" dirty="0">
                <a:solidFill>
                  <a:srgbClr val="FF0000"/>
                </a:solidFill>
                <a:cs typeface="B Esfehan" pitchFamily="2" charset="-78"/>
              </a:rPr>
              <a:t>مفهوم </a:t>
            </a:r>
            <a:r>
              <a:rPr lang="fa-IR" sz="2800" dirty="0" smtClean="0">
                <a:solidFill>
                  <a:srgbClr val="FF0000"/>
                </a:solidFill>
                <a:cs typeface="B Esfehan" pitchFamily="2" charset="-78"/>
              </a:rPr>
              <a:t>جريان‌شناسي؛</a:t>
            </a:r>
          </a:p>
          <a:p>
            <a:pPr marL="0" indent="0" algn="just" rtl="1">
              <a:buNone/>
            </a:pPr>
            <a:r>
              <a:rPr lang="fa-IR" sz="2800" dirty="0">
                <a:solidFill>
                  <a:schemeClr val="tx1"/>
                </a:solidFill>
                <a:effectLst>
                  <a:outerShdw blurRad="38100" dist="38100" dir="2700000" algn="tl">
                    <a:srgbClr val="000000">
                      <a:alpha val="43137"/>
                    </a:srgbClr>
                  </a:outerShdw>
                </a:effectLst>
                <a:cs typeface="B Lotus" pitchFamily="2" charset="-78"/>
              </a:rPr>
              <a:t>جريان‌شناسي عبارت است از شناسايي </a:t>
            </a:r>
            <a:r>
              <a:rPr lang="fa-IR" sz="2800" dirty="0" smtClean="0">
                <a:solidFill>
                  <a:schemeClr val="tx1"/>
                </a:solidFill>
                <a:effectLst>
                  <a:outerShdw blurRad="38100" dist="38100" dir="2700000" algn="tl">
                    <a:srgbClr val="000000">
                      <a:alpha val="43137"/>
                    </a:srgbClr>
                  </a:outerShdw>
                </a:effectLst>
                <a:cs typeface="B Lotus" pitchFamily="2" charset="-78"/>
              </a:rPr>
              <a:t>رفتارهاي </a:t>
            </a:r>
            <a:r>
              <a:rPr lang="fa-IR" sz="2800" dirty="0">
                <a:solidFill>
                  <a:schemeClr val="tx1"/>
                </a:solidFill>
                <a:effectLst>
                  <a:outerShdw blurRad="38100" dist="38100" dir="2700000" algn="tl">
                    <a:srgbClr val="000000">
                      <a:alpha val="43137"/>
                    </a:srgbClr>
                  </a:outerShdw>
                </a:effectLst>
                <a:cs typeface="B Lotus" pitchFamily="2" charset="-78"/>
              </a:rPr>
              <a:t>فرهنگي، اجتماعي و سياسي و کشف رابطة آنها با پشتوانه‌هاي ايدئولوژيکي‌شان در بستر زمان. </a:t>
            </a:r>
            <a:endParaRPr lang="fa-IR" sz="2800" dirty="0" smtClean="0">
              <a:solidFill>
                <a:schemeClr val="tx1"/>
              </a:solidFill>
              <a:effectLst>
                <a:outerShdw blurRad="38100" dist="38100" dir="2700000" algn="tl">
                  <a:srgbClr val="000000">
                    <a:alpha val="43137"/>
                  </a:srgbClr>
                </a:outerShdw>
              </a:effectLst>
              <a:cs typeface="B Lotus" pitchFamily="2" charset="-78"/>
            </a:endParaRPr>
          </a:p>
          <a:p>
            <a:pPr marL="0" indent="0" algn="just" rtl="1">
              <a:buNone/>
            </a:pPr>
            <a:endParaRPr lang="fa-IR" sz="2800" dirty="0" smtClean="0">
              <a:solidFill>
                <a:schemeClr val="tx1"/>
              </a:solidFill>
              <a:effectLst>
                <a:outerShdw blurRad="38100" dist="38100" dir="2700000" algn="tl">
                  <a:srgbClr val="000000">
                    <a:alpha val="43137"/>
                  </a:srgbClr>
                </a:outerShdw>
              </a:effectLst>
              <a:cs typeface="B Lotus" pitchFamily="2" charset="-78"/>
            </a:endParaRPr>
          </a:p>
          <a:p>
            <a:pPr algn="just" rtl="1"/>
            <a:r>
              <a:rPr lang="fa-IR" sz="2800" dirty="0">
                <a:solidFill>
                  <a:srgbClr val="FF0000"/>
                </a:solidFill>
                <a:cs typeface="B Esfehan" pitchFamily="2" charset="-78"/>
              </a:rPr>
              <a:t>مقصود از صدر </a:t>
            </a:r>
            <a:r>
              <a:rPr lang="fa-IR" sz="2800" dirty="0" smtClean="0">
                <a:solidFill>
                  <a:srgbClr val="FF0000"/>
                </a:solidFill>
                <a:cs typeface="B Esfehan" pitchFamily="2" charset="-78"/>
              </a:rPr>
              <a:t>اسلام؛</a:t>
            </a:r>
          </a:p>
          <a:p>
            <a:pPr marL="0" indent="0" algn="just" rtl="1">
              <a:buNone/>
            </a:pPr>
            <a:r>
              <a:rPr lang="ar-SA" sz="2800" dirty="0">
                <a:effectLst>
                  <a:outerShdw blurRad="38100" dist="38100" dir="2700000" algn="tl">
                    <a:srgbClr val="000000">
                      <a:alpha val="43137"/>
                    </a:srgbClr>
                  </a:outerShdw>
                </a:effectLst>
                <a:cs typeface="B Lotus" pitchFamily="2" charset="-78"/>
              </a:rPr>
              <a:t>مقصود از صدر اسلام در اين نوشتار، سال‌هاي 11 تا 61 </a:t>
            </a:r>
            <a:r>
              <a:rPr lang="ar-SA" sz="2800" dirty="0" smtClean="0">
                <a:effectLst>
                  <a:outerShdw blurRad="38100" dist="38100" dir="2700000" algn="tl">
                    <a:srgbClr val="000000">
                      <a:alpha val="43137"/>
                    </a:srgbClr>
                  </a:outerShdw>
                </a:effectLst>
                <a:cs typeface="B Lotus" pitchFamily="2" charset="-78"/>
              </a:rPr>
              <a:t>هجري </a:t>
            </a:r>
            <a:r>
              <a:rPr lang="ar-SA" sz="2800" dirty="0">
                <a:effectLst>
                  <a:outerShdw blurRad="38100" dist="38100" dir="2700000" algn="tl">
                    <a:srgbClr val="000000">
                      <a:alpha val="43137"/>
                    </a:srgbClr>
                  </a:outerShdw>
                </a:effectLst>
                <a:cs typeface="B Lotus" pitchFamily="2" charset="-78"/>
              </a:rPr>
              <a:t>است.</a:t>
            </a:r>
            <a:endParaRPr lang="en-US" sz="2800" dirty="0">
              <a:effectLst>
                <a:outerShdw blurRad="38100" dist="38100" dir="2700000" algn="tl">
                  <a:srgbClr val="000000">
                    <a:alpha val="43137"/>
                  </a:srgbClr>
                </a:outerShdw>
              </a:effectLst>
              <a:cs typeface="B Lotus" pitchFamily="2" charset="-78"/>
            </a:endParaRPr>
          </a:p>
          <a:p>
            <a:pPr marL="0" indent="0" algn="just" rtl="1">
              <a:buNone/>
            </a:pPr>
            <a:endParaRPr lang="fa-IR" dirty="0" smtClean="0">
              <a:solidFill>
                <a:srgbClr val="FF0000"/>
              </a:solidFill>
              <a:cs typeface="B Esfehan" pitchFamily="2" charset="-78"/>
            </a:endParaRPr>
          </a:p>
          <a:p>
            <a:pPr marL="0" indent="0" algn="just" rtl="1">
              <a:buNone/>
            </a:pPr>
            <a:endParaRPr lang="en-US" dirty="0">
              <a:solidFill>
                <a:srgbClr val="FF0000"/>
              </a:solidFill>
              <a:cs typeface="B Esfehan" pitchFamily="2" charset="-78"/>
            </a:endParaRPr>
          </a:p>
        </p:txBody>
      </p:sp>
      <p:sp>
        <p:nvSpPr>
          <p:cNvPr id="3" name="Title 2"/>
          <p:cNvSpPr>
            <a:spLocks noGrp="1"/>
          </p:cNvSpPr>
          <p:nvPr>
            <p:ph type="title"/>
          </p:nvPr>
        </p:nvSpPr>
        <p:spPr>
          <a:blipFill>
            <a:blip r:embed="rId2"/>
            <a:tile tx="0" ty="0" sx="100000" sy="100000" flip="none" algn="tl"/>
          </a:blipFill>
        </p:spPr>
        <p:txBody>
          <a:bodyPr/>
          <a:lstStyle/>
          <a:p>
            <a:r>
              <a:rPr lang="fa-IR" sz="6000" dirty="0" smtClean="0">
                <a:solidFill>
                  <a:schemeClr val="tx1"/>
                </a:solidFill>
                <a:effectLst>
                  <a:outerShdw blurRad="50800" dist="38100" algn="l" rotWithShape="0">
                    <a:prstClr val="black">
                      <a:alpha val="40000"/>
                    </a:prstClr>
                  </a:outerShdw>
                </a:effectLst>
                <a:cs typeface="B Farnaz" pitchFamily="2" charset="-78"/>
              </a:rPr>
              <a:t>مفهوم شناسی</a:t>
            </a:r>
            <a:endParaRPr lang="en-US" sz="6000" dirty="0">
              <a:solidFill>
                <a:schemeClr val="tx1"/>
              </a:solidFill>
              <a:effectLst>
                <a:outerShdw blurRad="50800" dist="38100" algn="l" rotWithShape="0">
                  <a:prstClr val="black">
                    <a:alpha val="40000"/>
                  </a:prstClr>
                </a:outerShdw>
              </a:effectLst>
              <a:cs typeface="B Farnaz" pitchFamily="2" charset="-78"/>
            </a:endParaRPr>
          </a:p>
        </p:txBody>
      </p:sp>
    </p:spTree>
    <p:extLst>
      <p:ext uri="{BB962C8B-B14F-4D97-AF65-F5344CB8AC3E}">
        <p14:creationId xmlns:p14="http://schemas.microsoft.com/office/powerpoint/2010/main" val="1237835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351" y="2248348"/>
            <a:ext cx="11268074" cy="4228652"/>
          </a:xfrm>
          <a:solidFill>
            <a:srgbClr val="7030A0"/>
          </a:solidFill>
        </p:spPr>
        <p:txBody>
          <a:bodyPr>
            <a:normAutofit fontScale="47500" lnSpcReduction="20000"/>
          </a:bodyPr>
          <a:lstStyle/>
          <a:p>
            <a:pPr marL="0" marR="0" indent="0" algn="justLow" rtl="1">
              <a:lnSpc>
                <a:spcPct val="120000"/>
              </a:lnSpc>
              <a:spcBef>
                <a:spcPts val="0"/>
              </a:spcBef>
              <a:spcAft>
                <a:spcPts val="0"/>
              </a:spcAft>
              <a:buNone/>
            </a:pPr>
            <a:r>
              <a:rPr lang="fa-IR" sz="5100" dirty="0">
                <a:solidFill>
                  <a:schemeClr val="bg1"/>
                </a:solidFill>
                <a:effectLst>
                  <a:outerShdw blurRad="38100" dist="38100" dir="2700000" algn="tl">
                    <a:srgbClr val="000000">
                      <a:alpha val="43137"/>
                    </a:srgbClr>
                  </a:outerShdw>
                </a:effectLst>
                <a:latin typeface="Calibri"/>
                <a:ea typeface="Calibri"/>
                <a:cs typeface="B Lotus"/>
              </a:rPr>
              <a:t>الف) ماهيت جريان اعتزال قدرت‌طلب در «نظرية نه علي نه معاويه» با جريان اعتزال عافيت‌طلب مشترک بود؛ لکن در منطق و شيوة عمل با آنان تمايز داشت</a:t>
            </a:r>
            <a:r>
              <a:rPr lang="fa-IR" sz="5100" dirty="0" smtClean="0">
                <a:solidFill>
                  <a:schemeClr val="bg1"/>
                </a:solidFill>
                <a:effectLst>
                  <a:outerShdw blurRad="38100" dist="38100" dir="2700000" algn="tl">
                    <a:srgbClr val="000000">
                      <a:alpha val="43137"/>
                    </a:srgbClr>
                  </a:outerShdw>
                </a:effectLst>
                <a:latin typeface="Calibri"/>
                <a:ea typeface="Calibri"/>
                <a:cs typeface="B Lotus"/>
              </a:rPr>
              <a:t>.</a:t>
            </a:r>
          </a:p>
          <a:p>
            <a:pPr marL="0" marR="0" indent="0" algn="justLow" rtl="1">
              <a:lnSpc>
                <a:spcPct val="120000"/>
              </a:lnSpc>
              <a:spcBef>
                <a:spcPts val="0"/>
              </a:spcBef>
              <a:spcAft>
                <a:spcPts val="0"/>
              </a:spcAft>
              <a:buNone/>
            </a:pPr>
            <a:endParaRPr lang="en-US" sz="5100" dirty="0">
              <a:latin typeface="Calibri"/>
              <a:ea typeface="Calibri"/>
              <a:cs typeface="B Lotus"/>
            </a:endParaRPr>
          </a:p>
          <a:p>
            <a:pPr marL="0" marR="0" indent="0" algn="justLow" rtl="1">
              <a:lnSpc>
                <a:spcPct val="120000"/>
              </a:lnSpc>
              <a:spcBef>
                <a:spcPts val="0"/>
              </a:spcBef>
              <a:spcAft>
                <a:spcPts val="0"/>
              </a:spcAft>
              <a:buNone/>
            </a:pPr>
            <a:r>
              <a:rPr lang="fa-IR" sz="5100" dirty="0">
                <a:solidFill>
                  <a:schemeClr val="bg1"/>
                </a:solidFill>
                <a:effectLst>
                  <a:outerShdw blurRad="38100" dist="38100" dir="2700000" algn="tl">
                    <a:srgbClr val="000000">
                      <a:alpha val="43137"/>
                    </a:srgbClr>
                  </a:outerShdw>
                </a:effectLst>
                <a:latin typeface="Calibri"/>
                <a:ea typeface="Calibri"/>
                <a:cs typeface="B Lotus"/>
              </a:rPr>
              <a:t>ب) جريان اعتزال قدرت‌طلب براي مطرح کردن خود، از معارف قرآن و سخنان رسول خدا</a:t>
            </a:r>
            <a:r>
              <a:rPr lang="fa-IR" sz="5100" dirty="0">
                <a:solidFill>
                  <a:schemeClr val="bg1"/>
                </a:solidFill>
                <a:effectLst>
                  <a:outerShdw blurRad="38100" dist="38100" dir="2700000" algn="tl">
                    <a:srgbClr val="000000">
                      <a:alpha val="43137"/>
                    </a:srgbClr>
                  </a:outerShdw>
                </a:effectLst>
                <a:latin typeface="AGA Arabesque"/>
                <a:ea typeface="Calibri"/>
                <a:cs typeface="B Lotus"/>
              </a:rPr>
              <a:t> </a:t>
            </a:r>
            <a:r>
              <a:rPr lang="fa-IR" sz="5100" dirty="0">
                <a:solidFill>
                  <a:schemeClr val="bg1"/>
                </a:solidFill>
                <a:effectLst>
                  <a:outerShdw blurRad="38100" dist="38100" dir="2700000" algn="tl">
                    <a:srgbClr val="000000">
                      <a:alpha val="43137"/>
                    </a:srgbClr>
                  </a:outerShdw>
                </a:effectLst>
                <a:latin typeface="Calibri"/>
                <a:ea typeface="Calibri"/>
                <a:cs typeface="B Lotus"/>
              </a:rPr>
              <a:t>استفاده کرد، و افزون بر اين، با تبليغ انديشه و نيز با رفتارهاي خود، فرهنگ اعتزال را در بخشي از جامعه نهادينه کرد</a:t>
            </a:r>
            <a:r>
              <a:rPr lang="fa-IR" sz="5100" dirty="0" smtClean="0">
                <a:solidFill>
                  <a:schemeClr val="bg1"/>
                </a:solidFill>
                <a:effectLst>
                  <a:outerShdw blurRad="38100" dist="38100" dir="2700000" algn="tl">
                    <a:srgbClr val="000000">
                      <a:alpha val="43137"/>
                    </a:srgbClr>
                  </a:outerShdw>
                </a:effectLst>
                <a:latin typeface="Calibri"/>
                <a:ea typeface="Calibri"/>
                <a:cs typeface="B Lotus"/>
              </a:rPr>
              <a:t>.</a:t>
            </a:r>
          </a:p>
          <a:p>
            <a:pPr marL="0" marR="0" indent="0" algn="justLow" rtl="1">
              <a:lnSpc>
                <a:spcPct val="120000"/>
              </a:lnSpc>
              <a:spcBef>
                <a:spcPts val="0"/>
              </a:spcBef>
              <a:spcAft>
                <a:spcPts val="0"/>
              </a:spcAft>
              <a:buNone/>
            </a:pPr>
            <a:endParaRPr lang="en-US" sz="5100" dirty="0">
              <a:latin typeface="Calibri"/>
              <a:ea typeface="Calibri"/>
              <a:cs typeface="B Lotus"/>
            </a:endParaRPr>
          </a:p>
          <a:p>
            <a:pPr marL="0" marR="0" indent="0" algn="justLow" rtl="1">
              <a:lnSpc>
                <a:spcPct val="120000"/>
              </a:lnSpc>
              <a:spcBef>
                <a:spcPts val="0"/>
              </a:spcBef>
              <a:spcAft>
                <a:spcPts val="0"/>
              </a:spcAft>
              <a:buNone/>
            </a:pPr>
            <a:r>
              <a:rPr lang="fa-IR" sz="5100" dirty="0">
                <a:solidFill>
                  <a:srgbClr val="FFC000"/>
                </a:solidFill>
                <a:effectLst>
                  <a:outerShdw blurRad="38100" dist="38100" dir="2700000" algn="tl">
                    <a:srgbClr val="000000">
                      <a:alpha val="43137"/>
                    </a:srgbClr>
                  </a:outerShdw>
                </a:effectLst>
                <a:latin typeface="Calibri"/>
                <a:ea typeface="Calibri"/>
                <a:cs typeface="B Lotus"/>
              </a:rPr>
              <a:t>ت) رياست اين جريان با عبدالله‌بن‌قيس، يا همان ابوموسي اشعري بود که رسول خدا</a:t>
            </a:r>
            <a:r>
              <a:rPr lang="fa-IR" sz="5100" dirty="0">
                <a:solidFill>
                  <a:srgbClr val="FFC000"/>
                </a:solidFill>
                <a:effectLst>
                  <a:outerShdw blurRad="38100" dist="38100" dir="2700000" algn="tl">
                    <a:srgbClr val="000000">
                      <a:alpha val="43137"/>
                    </a:srgbClr>
                  </a:outerShdw>
                </a:effectLst>
                <a:latin typeface="AGA Arabesque"/>
                <a:ea typeface="Calibri"/>
                <a:cs typeface="B Lotus"/>
              </a:rPr>
              <a:t> </a:t>
            </a:r>
            <a:r>
              <a:rPr lang="fa-IR" sz="5100" dirty="0">
                <a:solidFill>
                  <a:srgbClr val="FFC000"/>
                </a:solidFill>
                <a:effectLst>
                  <a:outerShdw blurRad="38100" dist="38100" dir="2700000" algn="tl">
                    <a:srgbClr val="000000">
                      <a:alpha val="43137"/>
                    </a:srgbClr>
                  </a:outerShdw>
                </a:effectLst>
                <a:latin typeface="Calibri"/>
                <a:ea typeface="Calibri"/>
                <a:cs typeface="B Lotus"/>
              </a:rPr>
              <a:t> او را سامري امت ناميدند که مردم را از مسير حق جدا نموده، جريان سومي را بنا مي‌نهد که مخالف جهاد و قتال است</a:t>
            </a:r>
            <a:r>
              <a:rPr lang="fa-IR" sz="5100" dirty="0" smtClean="0">
                <a:solidFill>
                  <a:srgbClr val="FFC000"/>
                </a:solidFill>
                <a:effectLst>
                  <a:outerShdw blurRad="38100" dist="38100" dir="2700000" algn="tl">
                    <a:srgbClr val="000000">
                      <a:alpha val="43137"/>
                    </a:srgbClr>
                  </a:outerShdw>
                </a:effectLst>
                <a:latin typeface="Calibri"/>
                <a:ea typeface="Calibri"/>
                <a:cs typeface="B Lotus"/>
              </a:rPr>
              <a:t>.</a:t>
            </a:r>
          </a:p>
          <a:p>
            <a:pPr marL="0" marR="0" indent="0" algn="justLow" rtl="1">
              <a:lnSpc>
                <a:spcPct val="120000"/>
              </a:lnSpc>
              <a:spcBef>
                <a:spcPts val="0"/>
              </a:spcBef>
              <a:spcAft>
                <a:spcPts val="0"/>
              </a:spcAft>
              <a:buNone/>
            </a:pPr>
            <a:endParaRPr lang="en-US" sz="5100" dirty="0">
              <a:latin typeface="Calibri"/>
              <a:ea typeface="Calibri"/>
              <a:cs typeface="B Lotus"/>
            </a:endParaRPr>
          </a:p>
          <a:p>
            <a:pPr marL="0" marR="0" indent="0" algn="justLow" rtl="1">
              <a:lnSpc>
                <a:spcPct val="120000"/>
              </a:lnSpc>
              <a:spcBef>
                <a:spcPts val="0"/>
              </a:spcBef>
              <a:spcAft>
                <a:spcPts val="0"/>
              </a:spcAft>
              <a:buNone/>
            </a:pPr>
            <a:r>
              <a:rPr lang="fa-IR" sz="5100" dirty="0" smtClean="0">
                <a:solidFill>
                  <a:schemeClr val="bg1"/>
                </a:solidFill>
                <a:effectLst>
                  <a:outerShdw blurRad="38100" dist="38100" dir="2700000" algn="tl">
                    <a:srgbClr val="000000">
                      <a:alpha val="43137"/>
                    </a:srgbClr>
                  </a:outerShdw>
                </a:effectLst>
                <a:latin typeface="Calibri"/>
                <a:ea typeface="Calibri"/>
                <a:cs typeface="B Lotus"/>
              </a:rPr>
              <a:t>ج) </a:t>
            </a:r>
            <a:r>
              <a:rPr lang="fa-IR" sz="5100" dirty="0">
                <a:solidFill>
                  <a:schemeClr val="bg1"/>
                </a:solidFill>
                <a:effectLst>
                  <a:outerShdw blurRad="38100" dist="38100" dir="2700000" algn="tl">
                    <a:srgbClr val="000000">
                      <a:alpha val="43137"/>
                    </a:srgbClr>
                  </a:outerShdw>
                </a:effectLst>
                <a:latin typeface="Calibri"/>
                <a:ea typeface="Calibri"/>
                <a:cs typeface="B Lotus"/>
              </a:rPr>
              <a:t>تحريف سيره و شخصيت رسول خدا</a:t>
            </a:r>
            <a:r>
              <a:rPr lang="fa-IR" sz="5100" dirty="0">
                <a:solidFill>
                  <a:schemeClr val="bg1"/>
                </a:solidFill>
                <a:effectLst>
                  <a:outerShdw blurRad="38100" dist="38100" dir="2700000" algn="tl">
                    <a:srgbClr val="000000">
                      <a:alpha val="43137"/>
                    </a:srgbClr>
                  </a:outerShdw>
                </a:effectLst>
                <a:latin typeface="AGA Arabesque"/>
                <a:ea typeface="Calibri"/>
                <a:cs typeface="B Lotus"/>
              </a:rPr>
              <a:t> </a:t>
            </a:r>
            <a:r>
              <a:rPr lang="fa-IR" sz="5100" dirty="0">
                <a:solidFill>
                  <a:schemeClr val="bg1"/>
                </a:solidFill>
                <a:effectLst>
                  <a:outerShdw blurRad="38100" dist="38100" dir="2700000" algn="tl">
                    <a:srgbClr val="000000">
                      <a:alpha val="43137"/>
                    </a:srgbClr>
                  </a:outerShdw>
                </a:effectLst>
                <a:latin typeface="Calibri"/>
                <a:ea typeface="Calibri"/>
                <a:cs typeface="B Lotus"/>
              </a:rPr>
              <a:t>، ارتباط با معارضان اهل‌بيت</a:t>
            </a:r>
            <a:r>
              <a:rPr lang="fa-IR" sz="5100" dirty="0">
                <a:solidFill>
                  <a:schemeClr val="bg1"/>
                </a:solidFill>
                <a:effectLst>
                  <a:outerShdw blurRad="38100" dist="38100" dir="2700000" algn="tl">
                    <a:srgbClr val="000000">
                      <a:alpha val="43137"/>
                    </a:srgbClr>
                  </a:outerShdw>
                </a:effectLst>
                <a:latin typeface="AGA Arabesque"/>
                <a:ea typeface="Calibri"/>
                <a:cs typeface="B Lotus"/>
              </a:rPr>
              <a:t> </a:t>
            </a:r>
            <a:r>
              <a:rPr lang="fa-IR" sz="5100" dirty="0">
                <a:solidFill>
                  <a:schemeClr val="bg1"/>
                </a:solidFill>
                <a:effectLst>
                  <a:outerShdw blurRad="38100" dist="38100" dir="2700000" algn="tl">
                    <a:srgbClr val="000000">
                      <a:alpha val="43137"/>
                    </a:srgbClr>
                  </a:outerShdw>
                </a:effectLst>
                <a:latin typeface="Calibri"/>
                <a:ea typeface="Calibri"/>
                <a:cs typeface="B Lotus"/>
              </a:rPr>
              <a:t>، فعال بودن و قدرت‌طلبي، اعتدال‌نمايي، جهادگريزي، اهل مذاکره بودن و ولايت‌گريزي از مهم‌ترين شاخص‌هاي اين جريان به‌شمار مي‌آيد.</a:t>
            </a:r>
            <a:endParaRPr lang="en-US" sz="5100" dirty="0">
              <a:solidFill>
                <a:schemeClr val="bg1"/>
              </a:solidFill>
              <a:effectLst>
                <a:outerShdw blurRad="38100" dist="38100" dir="2700000" algn="tl">
                  <a:srgbClr val="000000">
                    <a:alpha val="43137"/>
                  </a:srgbClr>
                </a:outerShdw>
              </a:effectLst>
              <a:latin typeface="Calibri"/>
              <a:ea typeface="Calibri"/>
              <a:cs typeface="B Lotus"/>
            </a:endParaRPr>
          </a:p>
          <a:p>
            <a:pPr marL="0" indent="0" algn="r" rtl="1">
              <a:buNone/>
            </a:pPr>
            <a:endParaRPr lang="en-US" dirty="0"/>
          </a:p>
        </p:txBody>
      </p:sp>
      <p:sp>
        <p:nvSpPr>
          <p:cNvPr id="3" name="Title 2"/>
          <p:cNvSpPr>
            <a:spLocks noGrp="1"/>
          </p:cNvSpPr>
          <p:nvPr>
            <p:ph type="title"/>
          </p:nvPr>
        </p:nvSpPr>
        <p:spPr>
          <a:xfrm>
            <a:off x="485776" y="570156"/>
            <a:ext cx="11210924" cy="1054250"/>
          </a:xfrm>
          <a:solidFill>
            <a:srgbClr val="7030A0"/>
          </a:solidFill>
        </p:spPr>
        <p:txBody>
          <a:bodyPr/>
          <a:lstStyle/>
          <a:p>
            <a:r>
              <a:rPr lang="fa-IR" sz="8000" dirty="0" smtClean="0">
                <a:solidFill>
                  <a:prstClr val="white"/>
                </a:solidFill>
                <a:effectLst>
                  <a:outerShdw blurRad="38100" dist="38100" dir="2700000" algn="tl">
                    <a:srgbClr val="000000">
                      <a:alpha val="43137"/>
                    </a:srgbClr>
                  </a:outerShdw>
                </a:effectLst>
                <a:latin typeface="Calibri"/>
                <a:ea typeface="Calibri"/>
                <a:cs typeface="B Arabic Style" pitchFamily="2" charset="-78"/>
              </a:rPr>
              <a:t>جمع بندی جبهه اعتزال</a:t>
            </a:r>
            <a:endParaRPr lang="en-US" sz="6000" dirty="0"/>
          </a:p>
        </p:txBody>
      </p:sp>
    </p:spTree>
    <p:extLst>
      <p:ext uri="{BB962C8B-B14F-4D97-AF65-F5344CB8AC3E}">
        <p14:creationId xmlns:p14="http://schemas.microsoft.com/office/powerpoint/2010/main" val="4394819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blipFill>
            <a:blip r:embed="rId2"/>
            <a:tile tx="0" ty="0" sx="100000" sy="100000" flip="none" algn="tl"/>
          </a:blipFill>
        </p:spPr>
        <p:style>
          <a:lnRef idx="2">
            <a:schemeClr val="dk1"/>
          </a:lnRef>
          <a:fillRef idx="1">
            <a:schemeClr val="lt1"/>
          </a:fillRef>
          <a:effectRef idx="0">
            <a:schemeClr val="dk1"/>
          </a:effectRef>
          <a:fontRef idx="minor">
            <a:schemeClr val="dk1"/>
          </a:fontRef>
        </p:style>
        <p:txBody>
          <a:bodyPr/>
          <a:lstStyle/>
          <a:p>
            <a:r>
              <a:rPr lang="fa-IR" sz="8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Farnaz" pitchFamily="2" charset="-78"/>
              </a:rPr>
              <a:t>معرفی کتاب</a:t>
            </a:r>
            <a:endParaRPr lang="en-US" sz="8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Farnaz" pitchFamily="2" charset="-78"/>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0377" y="2347911"/>
            <a:ext cx="2730297" cy="3971925"/>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385" y="2392362"/>
            <a:ext cx="2689225" cy="38830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5812" y="2268537"/>
            <a:ext cx="2865437" cy="38830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4079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875" y="85724"/>
            <a:ext cx="11915775" cy="6600825"/>
          </a:xfrm>
          <a:prstGeom prst="rect">
            <a:avLst/>
          </a:prstGeom>
          <a:ln w="2286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232959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675" y="2248348"/>
            <a:ext cx="11125199" cy="4187621"/>
          </a:xfrm>
        </p:spPr>
        <p:txBody>
          <a:bodyPr>
            <a:noAutofit/>
          </a:bodyPr>
          <a:lstStyle/>
          <a:p>
            <a:pPr algn="justLow" rtl="1"/>
            <a:r>
              <a:rPr lang="fa-IR" sz="2600" dirty="0">
                <a:effectLst>
                  <a:outerShdw blurRad="38100" dist="38100" dir="2700000" algn="tl">
                    <a:srgbClr val="000000">
                      <a:alpha val="43137"/>
                    </a:srgbClr>
                  </a:outerShdw>
                </a:effectLst>
                <a:cs typeface="B Lotus" pitchFamily="2" charset="-78"/>
              </a:rPr>
              <a:t>از آنجا که </a:t>
            </a:r>
            <a:r>
              <a:rPr lang="fa-IR" sz="2600" dirty="0" smtClean="0">
                <a:effectLst>
                  <a:outerShdw blurRad="38100" dist="38100" dir="2700000" algn="tl">
                    <a:srgbClr val="000000">
                      <a:alpha val="43137"/>
                    </a:srgbClr>
                  </a:outerShdw>
                </a:effectLst>
                <a:cs typeface="B Lotus" pitchFamily="2" charset="-78"/>
              </a:rPr>
              <a:t>هدف، شناخت نسبت </a:t>
            </a:r>
            <a:r>
              <a:rPr lang="fa-IR" sz="2600" dirty="0">
                <a:effectLst>
                  <a:outerShdw blurRad="38100" dist="38100" dir="2700000" algn="tl">
                    <a:srgbClr val="000000">
                      <a:alpha val="43137"/>
                    </a:srgbClr>
                  </a:outerShdw>
                </a:effectLst>
                <a:cs typeface="B Lotus" pitchFamily="2" charset="-78"/>
              </a:rPr>
              <a:t>جريان‌هاي اجتماعي با مکتب </a:t>
            </a:r>
            <a:r>
              <a:rPr lang="fa-IR" sz="2600" dirty="0" smtClean="0">
                <a:effectLst>
                  <a:outerShdw blurRad="38100" dist="38100" dir="2700000" algn="tl">
                    <a:srgbClr val="000000">
                      <a:alpha val="43137"/>
                    </a:srgbClr>
                  </a:outerShdw>
                </a:effectLst>
                <a:cs typeface="B Lotus" pitchFamily="2" charset="-78"/>
              </a:rPr>
              <a:t>اهل‌بيت علیهم السلام است</a:t>
            </a:r>
            <a:r>
              <a:rPr lang="fa-IR" sz="2600" dirty="0">
                <a:effectLst>
                  <a:outerShdw blurRad="38100" dist="38100" dir="2700000" algn="tl">
                    <a:srgbClr val="000000">
                      <a:alpha val="43137"/>
                    </a:srgbClr>
                  </a:outerShdw>
                </a:effectLst>
                <a:cs typeface="B Lotus" pitchFamily="2" charset="-78"/>
              </a:rPr>
              <a:t>، جريان‌هاي صدر اسلام را با معيار گرايش‌هاي فکري و سياسي آنها به </a:t>
            </a:r>
            <a:r>
              <a:rPr lang="fa-IR" sz="2600" dirty="0" smtClean="0">
                <a:effectLst>
                  <a:outerShdw blurRad="38100" dist="38100" dir="2700000" algn="tl">
                    <a:srgbClr val="000000">
                      <a:alpha val="43137"/>
                    </a:srgbClr>
                  </a:outerShdw>
                </a:effectLst>
                <a:cs typeface="B Lotus" pitchFamily="2" charset="-78"/>
              </a:rPr>
              <a:t>اهل‌بيت علیهم السلام تقسيم‌بندي </a:t>
            </a:r>
            <a:r>
              <a:rPr lang="fa-IR" sz="2600" dirty="0">
                <a:effectLst>
                  <a:outerShdw blurRad="38100" dist="38100" dir="2700000" algn="tl">
                    <a:srgbClr val="000000">
                      <a:alpha val="43137"/>
                    </a:srgbClr>
                  </a:outerShdw>
                </a:effectLst>
                <a:cs typeface="B Lotus" pitchFamily="2" charset="-78"/>
              </a:rPr>
              <a:t>کرده </a:t>
            </a:r>
            <a:r>
              <a:rPr lang="fa-IR" sz="2600" dirty="0" smtClean="0">
                <a:effectLst>
                  <a:outerShdw blurRad="38100" dist="38100" dir="2700000" algn="tl">
                    <a:srgbClr val="000000">
                      <a:alpha val="43137"/>
                    </a:srgbClr>
                  </a:outerShdw>
                </a:effectLst>
                <a:cs typeface="B Lotus" pitchFamily="2" charset="-78"/>
              </a:rPr>
              <a:t>است </a:t>
            </a:r>
            <a:r>
              <a:rPr lang="fa-IR" sz="2600" dirty="0" smtClean="0">
                <a:solidFill>
                  <a:srgbClr val="FF0000"/>
                </a:solidFill>
                <a:effectLst>
                  <a:outerShdw blurRad="38100" dist="38100" dir="2700000" algn="tl">
                    <a:srgbClr val="000000">
                      <a:alpha val="43137"/>
                    </a:srgbClr>
                  </a:outerShdw>
                </a:effectLst>
                <a:cs typeface="B Lotus" pitchFamily="2" charset="-78"/>
              </a:rPr>
              <a:t>تا از اين رهگذر شناسايي جريان‌هاي مشابه فکري و سياسي زمانه ما در نسبت با مکتب اهل‌بيت علیهم السلام آسان گردد؛ </a:t>
            </a:r>
            <a:endParaRPr lang="en-US" sz="2600" dirty="0" smtClean="0">
              <a:solidFill>
                <a:srgbClr val="FF0000"/>
              </a:solidFill>
              <a:effectLst>
                <a:outerShdw blurRad="38100" dist="38100" dir="2700000" algn="tl">
                  <a:srgbClr val="000000">
                    <a:alpha val="43137"/>
                  </a:srgbClr>
                </a:outerShdw>
              </a:effectLst>
              <a:cs typeface="B Lotus" pitchFamily="2" charset="-78"/>
            </a:endParaRPr>
          </a:p>
          <a:p>
            <a:pPr algn="justLow" rtl="1"/>
            <a:r>
              <a:rPr lang="fa-IR" sz="2600" dirty="0" smtClean="0">
                <a:effectLst>
                  <a:outerShdw blurRad="38100" dist="38100" dir="2700000" algn="tl">
                    <a:srgbClr val="000000">
                      <a:alpha val="43137"/>
                    </a:srgbClr>
                  </a:outerShdw>
                </a:effectLst>
                <a:cs typeface="B Lotus" pitchFamily="2" charset="-78"/>
              </a:rPr>
              <a:t>زيرا </a:t>
            </a:r>
            <a:r>
              <a:rPr lang="fa-IR" sz="2600" dirty="0">
                <a:effectLst>
                  <a:outerShdw blurRad="38100" dist="38100" dir="2700000" algn="tl">
                    <a:srgbClr val="000000">
                      <a:alpha val="43137"/>
                    </a:srgbClr>
                  </a:outerShdw>
                </a:effectLst>
                <a:cs typeface="B Lotus" pitchFamily="2" charset="-78"/>
              </a:rPr>
              <a:t>زمانة ما شباهت بسيار با زمان امامت امام علي و امام حسن و امام حسين علیهم السلام  دارد و وقايع و جريان‌هاي دورة ما شباهت‌هاي درخور توجهي با وقايع و جريان‌هاي دوران امامت آن سه امام </a:t>
            </a:r>
            <a:r>
              <a:rPr lang="fa-IR" sz="2600" dirty="0" smtClean="0">
                <a:effectLst>
                  <a:outerShdw blurRad="38100" dist="38100" dir="2700000" algn="tl">
                    <a:srgbClr val="000000">
                      <a:alpha val="43137"/>
                    </a:srgbClr>
                  </a:outerShdw>
                </a:effectLst>
                <a:cs typeface="B Lotus" pitchFamily="2" charset="-78"/>
              </a:rPr>
              <a:t>دارند </a:t>
            </a:r>
            <a:r>
              <a:rPr lang="fa-IR" sz="2600" dirty="0">
                <a:effectLst>
                  <a:outerShdw blurRad="38100" dist="38100" dir="2700000" algn="tl">
                    <a:srgbClr val="000000">
                      <a:alpha val="43137"/>
                    </a:srgbClr>
                  </a:outerShdw>
                </a:effectLst>
                <a:cs typeface="B Lotus" pitchFamily="2" charset="-78"/>
              </a:rPr>
              <a:t>و از همين رو دقت در جريان‌هاي آن دوران شيوة مناسبي براي بصيرت‌افزايي در دوران حاضر به‌شمار مي‌آيد؛ به گونه‌اي که با نسبت‌سنجي جريان‌هاي صدر اسلام با اهل‌بيت علیهم السلام  مي‌توان نسبت جريان‌هاي مشابه امروز را با اهل‌بيت علیهم السلام  شناسايي کرد. </a:t>
            </a:r>
            <a:endParaRPr lang="en-US" sz="2600" dirty="0">
              <a:effectLst>
                <a:outerShdw blurRad="38100" dist="38100" dir="2700000" algn="tl">
                  <a:srgbClr val="000000">
                    <a:alpha val="43137"/>
                  </a:srgbClr>
                </a:outerShdw>
              </a:effectLst>
              <a:cs typeface="B Lotus" pitchFamily="2" charset="-78"/>
            </a:endParaRPr>
          </a:p>
        </p:txBody>
      </p:sp>
      <p:sp>
        <p:nvSpPr>
          <p:cNvPr id="3" name="Title 2"/>
          <p:cNvSpPr>
            <a:spLocks noGrp="1"/>
          </p:cNvSpPr>
          <p:nvPr>
            <p:ph type="title"/>
          </p:nvPr>
        </p:nvSpPr>
        <p:spPr>
          <a:blipFill>
            <a:blip r:embed="rId2"/>
            <a:tile tx="0" ty="0" sx="100000" sy="100000" flip="none" algn="tl"/>
          </a:blipFill>
        </p:spPr>
        <p:txBody>
          <a:bodyPr>
            <a:scene3d>
              <a:camera prst="orthographicFront"/>
              <a:lightRig rig="threePt" dir="t"/>
            </a:scene3d>
            <a:sp3d extrusionH="57150">
              <a:bevelT w="57150" h="38100" prst="artDeco"/>
            </a:sp3d>
          </a:bodyPr>
          <a:lstStyle/>
          <a:p>
            <a:r>
              <a:rPr lang="fa-IR" dirty="0" smtClean="0">
                <a:solidFill>
                  <a:srgbClr val="002060"/>
                </a:solidFill>
                <a:cs typeface="B Titr" pitchFamily="2" charset="-78"/>
              </a:rPr>
              <a:t>معیار تقسیم بندی جریانهای صدر اسلام</a:t>
            </a:r>
            <a:endParaRPr lang="en-US" dirty="0">
              <a:solidFill>
                <a:srgbClr val="002060"/>
              </a:solidFill>
              <a:cs typeface="B Titr" pitchFamily="2" charset="-78"/>
            </a:endParaRPr>
          </a:p>
        </p:txBody>
      </p:sp>
    </p:spTree>
    <p:extLst>
      <p:ext uri="{BB962C8B-B14F-4D97-AF65-F5344CB8AC3E}">
        <p14:creationId xmlns:p14="http://schemas.microsoft.com/office/powerpoint/2010/main" val="1611566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6707</TotalTime>
  <Words>9736</Words>
  <Application>Microsoft Office PowerPoint</Application>
  <PresentationFormat>Custom</PresentationFormat>
  <Paragraphs>397</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Hardcover</vt:lpstr>
      <vt:lpstr>جریان شناسی فکری – سیاسی صدر اسلام</vt:lpstr>
      <vt:lpstr>PowerPoint Presentation</vt:lpstr>
      <vt:lpstr>PowerPoint Presentation</vt:lpstr>
      <vt:lpstr>چند مقدمه </vt:lpstr>
      <vt:lpstr>چند مقدمه </vt:lpstr>
      <vt:lpstr>پاسخ به یک شبهه</vt:lpstr>
      <vt:lpstr>چند مقدمه </vt:lpstr>
      <vt:lpstr>مفهوم شناسی</vt:lpstr>
      <vt:lpstr>معیار تقسیم بندی جریانهای صدر اسلام</vt:lpstr>
      <vt:lpstr>معیار تقسیم بندی جریانهای صدر اسلام</vt:lpstr>
      <vt:lpstr>جریان شناسی فکری – سیاسی صدر اسلام</vt:lpstr>
      <vt:lpstr>جبهه رهروان اهلبیت علیهم السلام</vt:lpstr>
      <vt:lpstr>جبهه رهروان اهلبیت علیهم السلام</vt:lpstr>
      <vt:lpstr>مصادیق حاميان بابصيرت، رهروان اهلبیت علیهم السلام</vt:lpstr>
      <vt:lpstr>ویژگی های جبهه حاميان بابصيرت، رهروان اهلبیت علیهم السلام</vt:lpstr>
      <vt:lpstr>ویژگی جریان رهروان با بصیرت از نگاه امیرالمومنین ناظر به خطبه ۱۸۲</vt:lpstr>
      <vt:lpstr>مهمترین ویژگی جریان رهپویان با بصیرت</vt:lpstr>
      <vt:lpstr>ویژگی جریان رهپویان با بصیرت</vt:lpstr>
      <vt:lpstr>ویژگی جریان رهروان با بصیرت</vt:lpstr>
      <vt:lpstr>ویژگی جریان رهروان با بصیرت</vt:lpstr>
      <vt:lpstr>ویژگی جریان رهپویان با بصیرت</vt:lpstr>
      <vt:lpstr>جریان رهروان فاقد بصیرت لازم</vt:lpstr>
      <vt:lpstr>جریان رهروان فاقد بصیرت لازم</vt:lpstr>
      <vt:lpstr>مصادیق فاقدان بصیرت لازم</vt:lpstr>
      <vt:lpstr>عوامل شکل گیری رهروان فاقد بصیرت لازم</vt:lpstr>
      <vt:lpstr>عوامل شکل گیری رهروان فاقد بصیرت لازم</vt:lpstr>
      <vt:lpstr>جمع بندی جریان رهروان اهلبیت علیهم السلام</vt:lpstr>
      <vt:lpstr>جمع بندی جریان رهروان اهلبیت علیهم السلام</vt:lpstr>
      <vt:lpstr>پیامدهای جریان رهروان اهلبیت علیهم السلام</vt:lpstr>
      <vt:lpstr>PowerPoint Presentation</vt:lpstr>
      <vt:lpstr>جبهه معارضان اهل بیت علیهم السلام؛</vt:lpstr>
      <vt:lpstr>جبهه معارضان اهل بیت علیهم السلام؛</vt:lpstr>
      <vt:lpstr>جبهه جریان خواص تجدید نظرطلب؛ </vt:lpstr>
      <vt:lpstr>تفکرات جریان خواص تجدید نظرطلب؛ </vt:lpstr>
      <vt:lpstr>تفکرات جریان خواص تجدید نظرطلب؛ </vt:lpstr>
      <vt:lpstr>تفکرات جریان خواص تجدید نظرطلب؛ </vt:lpstr>
      <vt:lpstr>یک نمونه؛</vt:lpstr>
      <vt:lpstr>تفکرات جبهه جریان خواص تجدید نظرطلب؛ </vt:lpstr>
      <vt:lpstr>شگردهای جریان تجدید نظر طلبان؛</vt:lpstr>
      <vt:lpstr>چند نمونه...</vt:lpstr>
      <vt:lpstr>شگردهای جریان تجدید نظر طلبان؛</vt:lpstr>
      <vt:lpstr>شگردهای جریان تجدید نظر طلبان؛</vt:lpstr>
      <vt:lpstr>پیامد راهبرد تجدید نظرطلبان برای جامعه؛</vt:lpstr>
      <vt:lpstr>واکنش اهل‌بيت در برابر تجديدنظرطلبان</vt:lpstr>
      <vt:lpstr>واکنش اهل‌بيت در برابر تجديدنظرطلبان</vt:lpstr>
      <vt:lpstr>واکنش حضرت زهرا در برابر تجديدنظرطلبان</vt:lpstr>
      <vt:lpstr>واکنش حضرت زهرا در برابر تجديدنظرطلبان</vt:lpstr>
      <vt:lpstr>واکنش حضرت زهرا در برابر تجديدنظرطلبان</vt:lpstr>
      <vt:lpstr>واکنش حضرت زهرا در برابر تجديدنظرطلبان</vt:lpstr>
      <vt:lpstr>جریان زرسالاران برانداز؛</vt:lpstr>
      <vt:lpstr>ویژگی های جریان زرسالاران برانداز؛</vt:lpstr>
      <vt:lpstr>ویژگی های جریان زرسالاران برانداز؛</vt:lpstr>
      <vt:lpstr>PowerPoint Presentation</vt:lpstr>
      <vt:lpstr>ویژگی های جریان زرسالاران برانداز؛</vt:lpstr>
      <vt:lpstr>اهداف جریان زرسالاران برنداز؛</vt:lpstr>
      <vt:lpstr>اهداف جریان زرسالاران برنداز؛</vt:lpstr>
      <vt:lpstr>اهداف جریان زرسالاران برنداز؛</vt:lpstr>
      <vt:lpstr>اهداف جریان زرسالاران برنداز؛</vt:lpstr>
      <vt:lpstr>زرسالار در نگاه امیرالمومنین؛</vt:lpstr>
      <vt:lpstr>جريان صدارت‌طلبان بيعت‌شکن </vt:lpstr>
      <vt:lpstr>جريان صدارت‌طلبان بيعت‌شکن </vt:lpstr>
      <vt:lpstr>جريان صدارت‌طلبان بيعت‌شکن </vt:lpstr>
      <vt:lpstr>پیامدعملکرد جريان صدارت‌طلب</vt:lpstr>
      <vt:lpstr>جريان متحجران آشوبگر</vt:lpstr>
      <vt:lpstr>جريان متحجران آشوبگر</vt:lpstr>
      <vt:lpstr>جريان متحجران آشوبگر</vt:lpstr>
      <vt:lpstr>شاخص‌هاي جريان متحجران آشوبگر</vt:lpstr>
      <vt:lpstr>پیامدهای جريان متحجران آشوبگر</vt:lpstr>
      <vt:lpstr>PowerPoint Presentation</vt:lpstr>
      <vt:lpstr>جریان اعتزال </vt:lpstr>
      <vt:lpstr>جریان اعتزال </vt:lpstr>
      <vt:lpstr>جريان اعتزال عافيت طلب</vt:lpstr>
      <vt:lpstr>پیامد جريان اعتزال عافيت طلب</vt:lpstr>
      <vt:lpstr>شاخص‌ها و انگیزه های جريان اعتزال عافيت طلب</vt:lpstr>
      <vt:lpstr>جريان اعتزال قدرت‌طلب</vt:lpstr>
      <vt:lpstr>جريان اعتزال قدرت‌طلب</vt:lpstr>
      <vt:lpstr>تأثير جريان اعتزال در جامعه علوي</vt:lpstr>
      <vt:lpstr>تأثير جريان اعتزال در جامعه علوي</vt:lpstr>
      <vt:lpstr>تأثير جريان اعتزال در جامعه علوي</vt:lpstr>
      <vt:lpstr>جمع بندی جبهه اعتزال</vt:lpstr>
      <vt:lpstr>معرفی کتاب</vt:lpstr>
      <vt:lpstr>PowerPoint Presentation</vt:lpstr>
    </vt:vector>
  </TitlesOfParts>
  <Company>Moorche 30 DVDs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PRO2520</dc:creator>
  <cp:lastModifiedBy>Sedighian</cp:lastModifiedBy>
  <cp:revision>326</cp:revision>
  <dcterms:created xsi:type="dcterms:W3CDTF">2016-02-20T16:51:45Z</dcterms:created>
  <dcterms:modified xsi:type="dcterms:W3CDTF">2019-11-07T14:06:35Z</dcterms:modified>
</cp:coreProperties>
</file>